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49"/>
  </p:notesMasterIdLst>
  <p:sldIdLst>
    <p:sldId id="256" r:id="rId2"/>
    <p:sldId id="257" r:id="rId3"/>
    <p:sldId id="258" r:id="rId4"/>
    <p:sldId id="259" r:id="rId5"/>
    <p:sldId id="260" r:id="rId6"/>
    <p:sldId id="261" r:id="rId7"/>
    <p:sldId id="262" r:id="rId8"/>
    <p:sldId id="322" r:id="rId9"/>
    <p:sldId id="263" r:id="rId10"/>
    <p:sldId id="264" r:id="rId11"/>
    <p:sldId id="265" r:id="rId12"/>
    <p:sldId id="266" r:id="rId13"/>
    <p:sldId id="295" r:id="rId14"/>
    <p:sldId id="268" r:id="rId15"/>
    <p:sldId id="267" r:id="rId16"/>
    <p:sldId id="269" r:id="rId17"/>
    <p:sldId id="270" r:id="rId18"/>
    <p:sldId id="271" r:id="rId19"/>
    <p:sldId id="272" r:id="rId20"/>
    <p:sldId id="324" r:id="rId21"/>
    <p:sldId id="297" r:id="rId22"/>
    <p:sldId id="315" r:id="rId23"/>
    <p:sldId id="298" r:id="rId24"/>
    <p:sldId id="299" r:id="rId25"/>
    <p:sldId id="300" r:id="rId26"/>
    <p:sldId id="301" r:id="rId27"/>
    <p:sldId id="314" r:id="rId28"/>
    <p:sldId id="321" r:id="rId29"/>
    <p:sldId id="302" r:id="rId30"/>
    <p:sldId id="303" r:id="rId31"/>
    <p:sldId id="304" r:id="rId32"/>
    <p:sldId id="305" r:id="rId33"/>
    <p:sldId id="316" r:id="rId34"/>
    <p:sldId id="317" r:id="rId35"/>
    <p:sldId id="318" r:id="rId36"/>
    <p:sldId id="320" r:id="rId37"/>
    <p:sldId id="306" r:id="rId38"/>
    <p:sldId id="307" r:id="rId39"/>
    <p:sldId id="309" r:id="rId40"/>
    <p:sldId id="308" r:id="rId41"/>
    <p:sldId id="311" r:id="rId42"/>
    <p:sldId id="312" r:id="rId43"/>
    <p:sldId id="310" r:id="rId44"/>
    <p:sldId id="274" r:id="rId45"/>
    <p:sldId id="313" r:id="rId46"/>
    <p:sldId id="280" r:id="rId47"/>
    <p:sldId id="283" r:id="rId48"/>
  </p:sldIdLst>
  <p:sldSz cx="9144000" cy="5143500" type="screen16x9"/>
  <p:notesSz cx="6858000" cy="9144000"/>
  <p:embeddedFontLst>
    <p:embeddedFont>
      <p:font typeface="Arial Black" panose="020B0A04020102020204" pitchFamily="34" charset="0"/>
      <p:bold r:id="rId50"/>
    </p:embeddedFont>
    <p:embeddedFont>
      <p:font typeface="Georgia" panose="02040502050405020303" pitchFamily="18" charset="0"/>
      <p:regular r:id="rId51"/>
      <p:bold r:id="rId52"/>
      <p:italic r:id="rId53"/>
      <p:boldItalic r:id="rId54"/>
    </p:embeddedFont>
    <p:embeddedFont>
      <p:font typeface="Montserrat" panose="020B0604020202020204" charset="0"/>
      <p:regular r:id="rId55"/>
      <p:bold r:id="rId56"/>
      <p:italic r:id="rId57"/>
      <p:boldItalic r:id="rId58"/>
    </p:embeddedFont>
    <p:embeddedFont>
      <p:font typeface="Verdana" panose="020B060403050404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D65BA1-6D69-4548-B479-736EBF70C33D}">
  <a:tblStyle styleId="{B9D65BA1-6D69-4548-B479-736EBF70C33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2065233-25E1-4989-AD35-E11AE04927D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7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7739052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2844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9626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5280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533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346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4847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9824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157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338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7902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5504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441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ce4ecd81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ce4ecd81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42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4195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5801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28942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44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2642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4100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230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818063" y="805650"/>
            <a:ext cx="7507875" cy="3532200"/>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152400" cap="flat" cmpd="sng">
            <a:solidFill>
              <a:schemeClr val="lt1"/>
            </a:solidFill>
            <a:prstDash val="solid"/>
            <a:miter lim="8000"/>
            <a:headEnd type="none" w="med" len="med"/>
            <a:tailEnd type="none" w="med" len="med"/>
          </a:ln>
        </p:spPr>
      </p:sp>
      <p:sp>
        <p:nvSpPr>
          <p:cNvPr id="11" name="Google Shape;11;p2"/>
          <p:cNvSpPr txBox="1">
            <a:spLocks noGrp="1"/>
          </p:cNvSpPr>
          <p:nvPr>
            <p:ph type="ctrTitle"/>
          </p:nvPr>
        </p:nvSpPr>
        <p:spPr>
          <a:xfrm>
            <a:off x="2296350" y="1991850"/>
            <a:ext cx="4551300" cy="1159800"/>
          </a:xfrm>
          <a:prstGeom prst="rect">
            <a:avLst/>
          </a:prstGeom>
        </p:spPr>
        <p:txBody>
          <a:bodyPr spcFirstLastPara="1" wrap="square" lIns="0" tIns="0" rIns="0" bIns="0" anchor="ctr" anchorCtr="0">
            <a:noAutofit/>
          </a:bodyPr>
          <a:lstStyle>
            <a:lvl1pPr lvl="0" algn="ctr">
              <a:spcBef>
                <a:spcPts val="0"/>
              </a:spcBef>
              <a:spcAft>
                <a:spcPts val="0"/>
              </a:spcAft>
              <a:buClr>
                <a:schemeClr val="dk1"/>
              </a:buClr>
              <a:buSzPts val="3000"/>
              <a:buNone/>
              <a:defRPr sz="3000">
                <a:solidFill>
                  <a:schemeClr val="dk1"/>
                </a:solidFill>
              </a:defRPr>
            </a:lvl1pPr>
            <a:lvl2pPr lvl="1" algn="ctr">
              <a:spcBef>
                <a:spcPts val="0"/>
              </a:spcBef>
              <a:spcAft>
                <a:spcPts val="0"/>
              </a:spcAft>
              <a:buClr>
                <a:schemeClr val="dk1"/>
              </a:buClr>
              <a:buSzPts val="3000"/>
              <a:buNone/>
              <a:defRPr sz="3000">
                <a:solidFill>
                  <a:schemeClr val="dk1"/>
                </a:solidFill>
              </a:defRPr>
            </a:lvl2pPr>
            <a:lvl3pPr lvl="2" algn="ctr">
              <a:spcBef>
                <a:spcPts val="0"/>
              </a:spcBef>
              <a:spcAft>
                <a:spcPts val="0"/>
              </a:spcAft>
              <a:buClr>
                <a:schemeClr val="dk1"/>
              </a:buClr>
              <a:buSzPts val="3000"/>
              <a:buNone/>
              <a:defRPr sz="3000">
                <a:solidFill>
                  <a:schemeClr val="dk1"/>
                </a:solidFill>
              </a:defRPr>
            </a:lvl3pPr>
            <a:lvl4pPr lvl="3" algn="ctr">
              <a:spcBef>
                <a:spcPts val="0"/>
              </a:spcBef>
              <a:spcAft>
                <a:spcPts val="0"/>
              </a:spcAft>
              <a:buClr>
                <a:schemeClr val="dk1"/>
              </a:buClr>
              <a:buSzPts val="3000"/>
              <a:buNone/>
              <a:defRPr sz="3000">
                <a:solidFill>
                  <a:schemeClr val="dk1"/>
                </a:solidFill>
              </a:defRPr>
            </a:lvl4pPr>
            <a:lvl5pPr lvl="4" algn="ctr">
              <a:spcBef>
                <a:spcPts val="0"/>
              </a:spcBef>
              <a:spcAft>
                <a:spcPts val="0"/>
              </a:spcAft>
              <a:buClr>
                <a:schemeClr val="dk1"/>
              </a:buClr>
              <a:buSzPts val="3000"/>
              <a:buNone/>
              <a:defRPr sz="3000">
                <a:solidFill>
                  <a:schemeClr val="dk1"/>
                </a:solidFill>
              </a:defRPr>
            </a:lvl5pPr>
            <a:lvl6pPr lvl="5" algn="ctr">
              <a:spcBef>
                <a:spcPts val="0"/>
              </a:spcBef>
              <a:spcAft>
                <a:spcPts val="0"/>
              </a:spcAft>
              <a:buClr>
                <a:schemeClr val="dk1"/>
              </a:buClr>
              <a:buSzPts val="3000"/>
              <a:buNone/>
              <a:defRPr sz="3000">
                <a:solidFill>
                  <a:schemeClr val="dk1"/>
                </a:solidFill>
              </a:defRPr>
            </a:lvl6pPr>
            <a:lvl7pPr lvl="6" algn="ctr">
              <a:spcBef>
                <a:spcPts val="0"/>
              </a:spcBef>
              <a:spcAft>
                <a:spcPts val="0"/>
              </a:spcAft>
              <a:buClr>
                <a:schemeClr val="dk1"/>
              </a:buClr>
              <a:buSzPts val="3000"/>
              <a:buNone/>
              <a:defRPr sz="3000">
                <a:solidFill>
                  <a:schemeClr val="dk1"/>
                </a:solidFill>
              </a:defRPr>
            </a:lvl7pPr>
            <a:lvl8pPr lvl="7" algn="ctr">
              <a:spcBef>
                <a:spcPts val="0"/>
              </a:spcBef>
              <a:spcAft>
                <a:spcPts val="0"/>
              </a:spcAft>
              <a:buClr>
                <a:schemeClr val="dk1"/>
              </a:buClr>
              <a:buSzPts val="3000"/>
              <a:buNone/>
              <a:defRPr sz="3000">
                <a:solidFill>
                  <a:schemeClr val="dk1"/>
                </a:solidFill>
              </a:defRPr>
            </a:lvl8pPr>
            <a:lvl9pPr lvl="8" algn="ctr">
              <a:spcBef>
                <a:spcPts val="0"/>
              </a:spcBef>
              <a:spcAft>
                <a:spcPts val="0"/>
              </a:spcAft>
              <a:buClr>
                <a:schemeClr val="dk1"/>
              </a:buClr>
              <a:buSzPts val="3000"/>
              <a:buNone/>
              <a:defRPr sz="3000">
                <a:solidFill>
                  <a:schemeClr val="dk1"/>
                </a:solidFill>
              </a:defRPr>
            </a:lvl9pPr>
          </a:lstStyle>
          <a:p>
            <a:r>
              <a:rPr lang="en-US"/>
              <a:t>Click to edit Master 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inverse">
  <p:cSld name="BLANK_1">
    <p:bg>
      <p:bgPr>
        <a:solidFill>
          <a:schemeClr val="dk1"/>
        </a:solidFill>
        <a:effectLst/>
      </p:bgPr>
    </p:bg>
    <p:spTree>
      <p:nvGrpSpPr>
        <p:cNvPr id="1" name="Shape 51"/>
        <p:cNvGrpSpPr/>
        <p:nvPr/>
      </p:nvGrpSpPr>
      <p:grpSpPr>
        <a:xfrm>
          <a:off x="0" y="0"/>
          <a:ext cx="0" cy="0"/>
          <a:chOff x="0" y="0"/>
          <a:chExt cx="0" cy="0"/>
        </a:xfrm>
      </p:grpSpPr>
      <p:sp>
        <p:nvSpPr>
          <p:cNvPr id="52" name="Google Shape;52;p11"/>
          <p:cNvSpPr/>
          <p:nvPr/>
        </p:nvSpPr>
        <p:spPr>
          <a:xfrm>
            <a:off x="558125" y="550425"/>
            <a:ext cx="8028198" cy="4042637"/>
          </a:xfrm>
          <a:custGeom>
            <a:avLst/>
            <a:gdLst/>
            <a:ahLst/>
            <a:cxnLst/>
            <a:rect l="l" t="t" r="r" b="b"/>
            <a:pathLst>
              <a:path w="344965" h="183798" extrusionOk="0">
                <a:moveTo>
                  <a:pt x="144041" y="38"/>
                </a:moveTo>
                <a:lnTo>
                  <a:pt x="0" y="0"/>
                </a:lnTo>
                <a:lnTo>
                  <a:pt x="0" y="183798"/>
                </a:lnTo>
                <a:lnTo>
                  <a:pt x="344965" y="183798"/>
                </a:lnTo>
                <a:lnTo>
                  <a:pt x="344965" y="0"/>
                </a:lnTo>
                <a:lnTo>
                  <a:pt x="202146" y="38"/>
                </a:lnTo>
              </a:path>
            </a:pathLst>
          </a:custGeom>
          <a:noFill/>
          <a:ln w="76200" cap="flat" cmpd="sng">
            <a:solidFill>
              <a:schemeClr val="lt1"/>
            </a:solidFill>
            <a:prstDash val="solid"/>
            <a:miter lim="8000"/>
            <a:headEnd type="none" w="med" len="med"/>
            <a:tailEnd type="none" w="med" len="med"/>
          </a:ln>
        </p:spPr>
      </p:sp>
      <p:sp>
        <p:nvSpPr>
          <p:cNvPr id="53" name="Google Shape;53;p11"/>
          <p:cNvSpPr txBox="1">
            <a:spLocks noGrp="1"/>
          </p:cNvSpPr>
          <p:nvPr>
            <p:ph type="sldNum" idx="12"/>
          </p:nvPr>
        </p:nvSpPr>
        <p:spPr>
          <a:xfrm>
            <a:off x="-125" y="4593050"/>
            <a:ext cx="9144000" cy="5505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12"/>
        <p:cNvGrpSpPr/>
        <p:nvPr/>
      </p:nvGrpSpPr>
      <p:grpSpPr>
        <a:xfrm>
          <a:off x="0" y="0"/>
          <a:ext cx="0" cy="0"/>
          <a:chOff x="0" y="0"/>
          <a:chExt cx="0" cy="0"/>
        </a:xfrm>
      </p:grpSpPr>
      <p:sp>
        <p:nvSpPr>
          <p:cNvPr id="13" name="Google Shape;13;p3"/>
          <p:cNvSpPr/>
          <p:nvPr/>
        </p:nvSpPr>
        <p:spPr>
          <a:xfrm>
            <a:off x="818063" y="805650"/>
            <a:ext cx="7507875" cy="3532200"/>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76200" cap="flat" cmpd="sng">
            <a:solidFill>
              <a:schemeClr val="lt1"/>
            </a:solidFill>
            <a:prstDash val="solid"/>
            <a:miter lim="8000"/>
            <a:headEnd type="none" w="med" len="med"/>
            <a:tailEnd type="none" w="med" len="med"/>
          </a:ln>
        </p:spPr>
      </p:sp>
      <p:sp>
        <p:nvSpPr>
          <p:cNvPr id="14" name="Google Shape;14;p3"/>
          <p:cNvSpPr txBox="1">
            <a:spLocks noGrp="1"/>
          </p:cNvSpPr>
          <p:nvPr>
            <p:ph type="ctrTitle"/>
          </p:nvPr>
        </p:nvSpPr>
        <p:spPr>
          <a:xfrm>
            <a:off x="1933200" y="2189999"/>
            <a:ext cx="5277600" cy="447600"/>
          </a:xfrm>
          <a:prstGeom prst="rect">
            <a:avLst/>
          </a:prstGeom>
        </p:spPr>
        <p:txBody>
          <a:bodyPr spcFirstLastPara="1" wrap="square" lIns="0" tIns="0" rIns="0" bIns="0" anchor="b" anchorCtr="0">
            <a:noAutofit/>
          </a:bodyPr>
          <a:lstStyle>
            <a:lvl1pPr lvl="0" algn="ctr" rtl="0">
              <a:spcBef>
                <a:spcPts val="0"/>
              </a:spcBef>
              <a:spcAft>
                <a:spcPts val="0"/>
              </a:spcAft>
              <a:buClr>
                <a:schemeClr val="dk1"/>
              </a:buClr>
              <a:buSzPts val="2400"/>
              <a:buNone/>
              <a:defRPr sz="2400" b="0">
                <a:solidFill>
                  <a:schemeClr val="dk1"/>
                </a:solidFill>
              </a:defRPr>
            </a:lvl1pPr>
            <a:lvl2pPr lvl="1" algn="ctr" rtl="0">
              <a:spcBef>
                <a:spcPts val="0"/>
              </a:spcBef>
              <a:spcAft>
                <a:spcPts val="0"/>
              </a:spcAft>
              <a:buClr>
                <a:schemeClr val="dk1"/>
              </a:buClr>
              <a:buSzPts val="2400"/>
              <a:buNone/>
              <a:defRPr sz="2400" b="0">
                <a:solidFill>
                  <a:schemeClr val="dk1"/>
                </a:solidFill>
              </a:defRPr>
            </a:lvl2pPr>
            <a:lvl3pPr lvl="2" algn="ctr" rtl="0">
              <a:spcBef>
                <a:spcPts val="0"/>
              </a:spcBef>
              <a:spcAft>
                <a:spcPts val="0"/>
              </a:spcAft>
              <a:buClr>
                <a:schemeClr val="dk1"/>
              </a:buClr>
              <a:buSzPts val="2400"/>
              <a:buNone/>
              <a:defRPr sz="2400" b="0">
                <a:solidFill>
                  <a:schemeClr val="dk1"/>
                </a:solidFill>
              </a:defRPr>
            </a:lvl3pPr>
            <a:lvl4pPr lvl="3" algn="ctr" rtl="0">
              <a:spcBef>
                <a:spcPts val="0"/>
              </a:spcBef>
              <a:spcAft>
                <a:spcPts val="0"/>
              </a:spcAft>
              <a:buClr>
                <a:schemeClr val="dk1"/>
              </a:buClr>
              <a:buSzPts val="2400"/>
              <a:buNone/>
              <a:defRPr sz="2400" b="0">
                <a:solidFill>
                  <a:schemeClr val="dk1"/>
                </a:solidFill>
              </a:defRPr>
            </a:lvl4pPr>
            <a:lvl5pPr lvl="4" algn="ctr" rtl="0">
              <a:spcBef>
                <a:spcPts val="0"/>
              </a:spcBef>
              <a:spcAft>
                <a:spcPts val="0"/>
              </a:spcAft>
              <a:buClr>
                <a:schemeClr val="dk1"/>
              </a:buClr>
              <a:buSzPts val="2400"/>
              <a:buNone/>
              <a:defRPr sz="2400" b="0">
                <a:solidFill>
                  <a:schemeClr val="dk1"/>
                </a:solidFill>
              </a:defRPr>
            </a:lvl5pPr>
            <a:lvl6pPr lvl="5" algn="ctr" rtl="0">
              <a:spcBef>
                <a:spcPts val="0"/>
              </a:spcBef>
              <a:spcAft>
                <a:spcPts val="0"/>
              </a:spcAft>
              <a:buClr>
                <a:schemeClr val="dk1"/>
              </a:buClr>
              <a:buSzPts val="2400"/>
              <a:buNone/>
              <a:defRPr sz="2400" b="0">
                <a:solidFill>
                  <a:schemeClr val="dk1"/>
                </a:solidFill>
              </a:defRPr>
            </a:lvl6pPr>
            <a:lvl7pPr lvl="6" algn="ctr" rtl="0">
              <a:spcBef>
                <a:spcPts val="0"/>
              </a:spcBef>
              <a:spcAft>
                <a:spcPts val="0"/>
              </a:spcAft>
              <a:buClr>
                <a:schemeClr val="dk1"/>
              </a:buClr>
              <a:buSzPts val="2400"/>
              <a:buNone/>
              <a:defRPr sz="2400" b="0">
                <a:solidFill>
                  <a:schemeClr val="dk1"/>
                </a:solidFill>
              </a:defRPr>
            </a:lvl7pPr>
            <a:lvl8pPr lvl="7" algn="ctr" rtl="0">
              <a:spcBef>
                <a:spcPts val="0"/>
              </a:spcBef>
              <a:spcAft>
                <a:spcPts val="0"/>
              </a:spcAft>
              <a:buClr>
                <a:schemeClr val="dk1"/>
              </a:buClr>
              <a:buSzPts val="2400"/>
              <a:buNone/>
              <a:defRPr sz="2400" b="0">
                <a:solidFill>
                  <a:schemeClr val="dk1"/>
                </a:solidFill>
              </a:defRPr>
            </a:lvl8pPr>
            <a:lvl9pPr lvl="8" algn="ctr" rtl="0">
              <a:spcBef>
                <a:spcPts val="0"/>
              </a:spcBef>
              <a:spcAft>
                <a:spcPts val="0"/>
              </a:spcAft>
              <a:buClr>
                <a:schemeClr val="dk1"/>
              </a:buClr>
              <a:buSzPts val="2400"/>
              <a:buNone/>
              <a:defRPr sz="2400" b="0">
                <a:solidFill>
                  <a:schemeClr val="dk1"/>
                </a:solidFill>
              </a:defRPr>
            </a:lvl9pPr>
          </a:lstStyle>
          <a:p>
            <a:r>
              <a:rPr lang="en-US"/>
              <a:t>Click to edit Master title style</a:t>
            </a:r>
            <a:endParaRPr/>
          </a:p>
        </p:txBody>
      </p:sp>
      <p:sp>
        <p:nvSpPr>
          <p:cNvPr id="15" name="Google Shape;15;p3"/>
          <p:cNvSpPr txBox="1">
            <a:spLocks noGrp="1"/>
          </p:cNvSpPr>
          <p:nvPr>
            <p:ph type="subTitle" idx="1"/>
          </p:nvPr>
        </p:nvSpPr>
        <p:spPr>
          <a:xfrm>
            <a:off x="685800" y="2505901"/>
            <a:ext cx="7772400" cy="447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a:solidFill>
                  <a:schemeClr val="lt1"/>
                </a:solidFill>
              </a:defRPr>
            </a:lvl4pPr>
            <a:lvl5pPr lvl="4" algn="ctr" rtl="0">
              <a:spcBef>
                <a:spcPts val="0"/>
              </a:spcBef>
              <a:spcAft>
                <a:spcPts val="0"/>
              </a:spcAft>
              <a:buClr>
                <a:schemeClr val="lt1"/>
              </a:buClr>
              <a:buSzPts val="1800"/>
              <a:buNone/>
              <a:defRPr>
                <a:solidFill>
                  <a:schemeClr val="lt1"/>
                </a:solidFill>
              </a:defRPr>
            </a:lvl5pPr>
            <a:lvl6pPr lvl="5" algn="ctr" rtl="0">
              <a:spcBef>
                <a:spcPts val="0"/>
              </a:spcBef>
              <a:spcAft>
                <a:spcPts val="0"/>
              </a:spcAft>
              <a:buClr>
                <a:schemeClr val="lt1"/>
              </a:buClr>
              <a:buSzPts val="1800"/>
              <a:buNone/>
              <a:defRPr>
                <a:solidFill>
                  <a:schemeClr val="lt1"/>
                </a:solidFill>
              </a:defRPr>
            </a:lvl6pPr>
            <a:lvl7pPr lvl="6" algn="ctr" rtl="0">
              <a:spcBef>
                <a:spcPts val="0"/>
              </a:spcBef>
              <a:spcAft>
                <a:spcPts val="0"/>
              </a:spcAft>
              <a:buClr>
                <a:schemeClr val="lt1"/>
              </a:buClr>
              <a:buSzPts val="1800"/>
              <a:buNone/>
              <a:defRPr>
                <a:solidFill>
                  <a:schemeClr val="lt1"/>
                </a:solidFill>
              </a:defRPr>
            </a:lvl7pPr>
            <a:lvl8pPr lvl="7" algn="ctr" rtl="0">
              <a:spcBef>
                <a:spcPts val="0"/>
              </a:spcBef>
              <a:spcAft>
                <a:spcPts val="0"/>
              </a:spcAft>
              <a:buClr>
                <a:schemeClr val="lt1"/>
              </a:buClr>
              <a:buSzPts val="1800"/>
              <a:buNone/>
              <a:defRPr>
                <a:solidFill>
                  <a:schemeClr val="lt1"/>
                </a:solidFill>
              </a:defRPr>
            </a:lvl8pPr>
            <a:lvl9pPr lvl="8" algn="ctr" rtl="0">
              <a:spcBef>
                <a:spcPts val="0"/>
              </a:spcBef>
              <a:spcAft>
                <a:spcPts val="0"/>
              </a:spcAft>
              <a:buClr>
                <a:schemeClr val="lt1"/>
              </a:buClr>
              <a:buSzPts val="1800"/>
              <a:buNone/>
              <a:defRPr>
                <a:solidFill>
                  <a:schemeClr val="lt1"/>
                </a:solidFill>
              </a:defRPr>
            </a:lvl9pPr>
          </a:lstStyle>
          <a:p>
            <a:r>
              <a:rPr lang="en-US"/>
              <a:t>Click to edit Master subtitle style</a:t>
            </a:r>
            <a:endParaRPr/>
          </a:p>
        </p:txBody>
      </p:sp>
      <p:sp>
        <p:nvSpPr>
          <p:cNvPr id="16" name="Google Shape;16;p3"/>
          <p:cNvSpPr txBox="1">
            <a:spLocks noGrp="1"/>
          </p:cNvSpPr>
          <p:nvPr>
            <p:ph type="sldNum" idx="12"/>
          </p:nvPr>
        </p:nvSpPr>
        <p:spPr>
          <a:xfrm>
            <a:off x="-125" y="4337850"/>
            <a:ext cx="9144000" cy="8055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dk1"/>
        </a:solidFill>
        <a:effectLst/>
      </p:bgPr>
    </p:bg>
    <p:spTree>
      <p:nvGrpSpPr>
        <p:cNvPr id="1" name="Shape 17"/>
        <p:cNvGrpSpPr/>
        <p:nvPr/>
      </p:nvGrpSpPr>
      <p:grpSpPr>
        <a:xfrm>
          <a:off x="0" y="0"/>
          <a:ext cx="0" cy="0"/>
          <a:chOff x="0" y="0"/>
          <a:chExt cx="0" cy="0"/>
        </a:xfrm>
      </p:grpSpPr>
      <p:sp>
        <p:nvSpPr>
          <p:cNvPr id="18" name="Google Shape;18;p4"/>
          <p:cNvSpPr/>
          <p:nvPr/>
        </p:nvSpPr>
        <p:spPr>
          <a:xfrm>
            <a:off x="818063" y="805650"/>
            <a:ext cx="7507875" cy="3532200"/>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76200" cap="flat" cmpd="sng">
            <a:solidFill>
              <a:schemeClr val="accent1"/>
            </a:solidFill>
            <a:prstDash val="solid"/>
            <a:miter lim="8000"/>
            <a:headEnd type="none" w="med" len="med"/>
            <a:tailEnd type="none" w="med" len="med"/>
          </a:ln>
        </p:spPr>
      </p:sp>
      <p:sp>
        <p:nvSpPr>
          <p:cNvPr id="19" name="Google Shape;19;p4"/>
          <p:cNvSpPr txBox="1">
            <a:spLocks noGrp="1"/>
          </p:cNvSpPr>
          <p:nvPr>
            <p:ph type="body" idx="1"/>
          </p:nvPr>
        </p:nvSpPr>
        <p:spPr>
          <a:xfrm>
            <a:off x="2037600" y="2161800"/>
            <a:ext cx="5068800" cy="819900"/>
          </a:xfrm>
          <a:prstGeom prst="rect">
            <a:avLst/>
          </a:prstGeom>
        </p:spPr>
        <p:txBody>
          <a:bodyPr spcFirstLastPara="1" wrap="square" lIns="91425" tIns="91425" rIns="91425" bIns="91425" anchor="ctr" anchorCtr="0">
            <a:noAutofit/>
          </a:bodyPr>
          <a:lstStyle>
            <a:lvl1pPr marL="457200" lvl="0" indent="-342900" algn="ctr" rtl="0">
              <a:spcBef>
                <a:spcPts val="600"/>
              </a:spcBef>
              <a:spcAft>
                <a:spcPts val="0"/>
              </a:spcAft>
              <a:buSzPts val="1800"/>
              <a:buChar char="⊡"/>
              <a:defRPr sz="1800" i="1">
                <a:solidFill>
                  <a:srgbClr val="CCCCCC"/>
                </a:solidFill>
              </a:defRPr>
            </a:lvl1pPr>
            <a:lvl2pPr marL="914400" lvl="1" indent="-342900" algn="ctr" rtl="0">
              <a:spcBef>
                <a:spcPts val="0"/>
              </a:spcBef>
              <a:spcAft>
                <a:spcPts val="0"/>
              </a:spcAft>
              <a:buSzPts val="1800"/>
              <a:buChar char="□"/>
              <a:defRPr sz="1800" i="1">
                <a:solidFill>
                  <a:srgbClr val="CCCCCC"/>
                </a:solidFill>
              </a:defRPr>
            </a:lvl2pPr>
            <a:lvl3pPr marL="1371600" lvl="2" indent="-342900" algn="ctr" rtl="0">
              <a:spcBef>
                <a:spcPts val="0"/>
              </a:spcBef>
              <a:spcAft>
                <a:spcPts val="0"/>
              </a:spcAft>
              <a:buSzPts val="1800"/>
              <a:buChar char="■"/>
              <a:defRPr sz="1800" i="1">
                <a:solidFill>
                  <a:srgbClr val="CCCCCC"/>
                </a:solidFill>
              </a:defRPr>
            </a:lvl3pPr>
            <a:lvl4pPr marL="1828800" lvl="3" indent="-342900" algn="ctr" rtl="0">
              <a:spcBef>
                <a:spcPts val="0"/>
              </a:spcBef>
              <a:spcAft>
                <a:spcPts val="0"/>
              </a:spcAft>
              <a:buSzPts val="1800"/>
              <a:buChar char="●"/>
              <a:defRPr i="1">
                <a:solidFill>
                  <a:srgbClr val="CCCCCC"/>
                </a:solidFill>
              </a:defRPr>
            </a:lvl4pPr>
            <a:lvl5pPr marL="2286000" lvl="4" indent="-342900" algn="ctr" rtl="0">
              <a:spcBef>
                <a:spcPts val="0"/>
              </a:spcBef>
              <a:spcAft>
                <a:spcPts val="0"/>
              </a:spcAft>
              <a:buSzPts val="1800"/>
              <a:buChar char="○"/>
              <a:defRPr i="1">
                <a:solidFill>
                  <a:srgbClr val="CCCCCC"/>
                </a:solidFill>
              </a:defRPr>
            </a:lvl5pPr>
            <a:lvl6pPr marL="2743200" lvl="5" indent="-342900" algn="ctr" rtl="0">
              <a:spcBef>
                <a:spcPts val="0"/>
              </a:spcBef>
              <a:spcAft>
                <a:spcPts val="0"/>
              </a:spcAft>
              <a:buClr>
                <a:srgbClr val="CCCCCC"/>
              </a:buClr>
              <a:buSzPts val="1800"/>
              <a:buChar char="■"/>
              <a:defRPr i="1">
                <a:solidFill>
                  <a:srgbClr val="CCCCCC"/>
                </a:solidFill>
              </a:defRPr>
            </a:lvl6pPr>
            <a:lvl7pPr marL="3200400" lvl="6" indent="-342900" algn="ctr" rtl="0">
              <a:spcBef>
                <a:spcPts val="0"/>
              </a:spcBef>
              <a:spcAft>
                <a:spcPts val="0"/>
              </a:spcAft>
              <a:buClr>
                <a:srgbClr val="CCCCCC"/>
              </a:buClr>
              <a:buSzPts val="1800"/>
              <a:buChar char="●"/>
              <a:defRPr i="1">
                <a:solidFill>
                  <a:srgbClr val="CCCCCC"/>
                </a:solidFill>
              </a:defRPr>
            </a:lvl7pPr>
            <a:lvl8pPr marL="3657600" lvl="7" indent="-342900" algn="ctr" rtl="0">
              <a:spcBef>
                <a:spcPts val="0"/>
              </a:spcBef>
              <a:spcAft>
                <a:spcPts val="0"/>
              </a:spcAft>
              <a:buClr>
                <a:srgbClr val="CCCCCC"/>
              </a:buClr>
              <a:buSzPts val="1800"/>
              <a:buChar char="○"/>
              <a:defRPr i="1">
                <a:solidFill>
                  <a:srgbClr val="CCCCCC"/>
                </a:solidFill>
              </a:defRPr>
            </a:lvl8pPr>
            <a:lvl9pPr marL="4114800" lvl="8" indent="-342900" algn="ctr">
              <a:spcBef>
                <a:spcPts val="0"/>
              </a:spcBef>
              <a:spcAft>
                <a:spcPts val="0"/>
              </a:spcAft>
              <a:buClr>
                <a:srgbClr val="CCCCCC"/>
              </a:buClr>
              <a:buSzPts val="1800"/>
              <a:buChar char="■"/>
              <a:defRPr i="1">
                <a:solidFill>
                  <a:srgbClr val="CCCCCC"/>
                </a:solidFill>
              </a:defRPr>
            </a:lvl9pPr>
          </a:lstStyle>
          <a:p>
            <a:pPr lvl="0"/>
            <a:r>
              <a:rPr lang="en-US"/>
              <a:t>Click to edit Master text styles</a:t>
            </a:r>
          </a:p>
        </p:txBody>
      </p:sp>
      <p:sp>
        <p:nvSpPr>
          <p:cNvPr id="20" name="Google Shape;20;p4"/>
          <p:cNvSpPr txBox="1"/>
          <p:nvPr/>
        </p:nvSpPr>
        <p:spPr>
          <a:xfrm>
            <a:off x="3853200" y="293593"/>
            <a:ext cx="14376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chemeClr val="accent1"/>
                </a:solidFill>
                <a:latin typeface="Montserrat"/>
                <a:ea typeface="Montserrat"/>
                <a:cs typeface="Montserrat"/>
                <a:sym typeface="Montserrat"/>
              </a:rPr>
              <a:t>“</a:t>
            </a:r>
            <a:endParaRPr sz="9600">
              <a:solidFill>
                <a:schemeClr val="accent1"/>
              </a:solidFill>
              <a:latin typeface="Montserrat"/>
              <a:ea typeface="Montserrat"/>
              <a:cs typeface="Montserrat"/>
              <a:sym typeface="Montserrat"/>
            </a:endParaRPr>
          </a:p>
        </p:txBody>
      </p:sp>
      <p:sp>
        <p:nvSpPr>
          <p:cNvPr id="21" name="Google Shape;21;p4"/>
          <p:cNvSpPr txBox="1">
            <a:spLocks noGrp="1"/>
          </p:cNvSpPr>
          <p:nvPr>
            <p:ph type="sldNum" idx="12"/>
          </p:nvPr>
        </p:nvSpPr>
        <p:spPr>
          <a:xfrm>
            <a:off x="-125" y="4337850"/>
            <a:ext cx="9144000" cy="8055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2"/>
        <p:cNvGrpSpPr/>
        <p:nvPr/>
      </p:nvGrpSpPr>
      <p:grpSpPr>
        <a:xfrm>
          <a:off x="0" y="0"/>
          <a:ext cx="0" cy="0"/>
          <a:chOff x="0" y="0"/>
          <a:chExt cx="0" cy="0"/>
        </a:xfrm>
      </p:grpSpPr>
      <p:sp>
        <p:nvSpPr>
          <p:cNvPr id="23" name="Google Shape;23;p5"/>
          <p:cNvSpPr/>
          <p:nvPr/>
        </p:nvSpPr>
        <p:spPr>
          <a:xfrm>
            <a:off x="259950" y="274275"/>
            <a:ext cx="8624125" cy="459495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chemeClr val="accent1"/>
            </a:solidFill>
            <a:prstDash val="solid"/>
            <a:miter lim="8000"/>
            <a:headEnd type="none" w="med" len="med"/>
            <a:tailEnd type="none" w="med" len="med"/>
          </a:ln>
        </p:spPr>
      </p:sp>
      <p:sp>
        <p:nvSpPr>
          <p:cNvPr id="24" name="Google Shape;24;p5"/>
          <p:cNvSpPr txBox="1">
            <a:spLocks noGrp="1"/>
          </p:cNvSpPr>
          <p:nvPr>
            <p:ph type="title"/>
          </p:nvPr>
        </p:nvSpPr>
        <p:spPr>
          <a:xfrm>
            <a:off x="3241650" y="99105"/>
            <a:ext cx="2660700" cy="360300"/>
          </a:xfrm>
          <a:prstGeom prst="rect">
            <a:avLst/>
          </a:prstGeom>
        </p:spPr>
        <p:txBody>
          <a:bodyPr spcFirstLastPara="1" wrap="square" lIns="0" tIns="0" rIns="0" bIns="0" anchor="ctr" anchorCtr="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r>
              <a:rPr lang="en-US"/>
              <a:t>Click to edit Master title style</a:t>
            </a:r>
            <a:endParaRPr/>
          </a:p>
        </p:txBody>
      </p:sp>
      <p:sp>
        <p:nvSpPr>
          <p:cNvPr id="25" name="Google Shape;25;p5"/>
          <p:cNvSpPr txBox="1">
            <a:spLocks noGrp="1"/>
          </p:cNvSpPr>
          <p:nvPr>
            <p:ph type="body" idx="1"/>
          </p:nvPr>
        </p:nvSpPr>
        <p:spPr>
          <a:xfrm>
            <a:off x="916650" y="950850"/>
            <a:ext cx="7310700" cy="32418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pPr lvl="0"/>
            <a:r>
              <a:rPr lang="en-US"/>
              <a:t>Click to edit Master text styles</a:t>
            </a:r>
          </a:p>
        </p:txBody>
      </p:sp>
      <p:sp>
        <p:nvSpPr>
          <p:cNvPr id="26" name="Google Shape;26;p5"/>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7"/>
        <p:cNvGrpSpPr/>
        <p:nvPr/>
      </p:nvGrpSpPr>
      <p:grpSpPr>
        <a:xfrm>
          <a:off x="0" y="0"/>
          <a:ext cx="0" cy="0"/>
          <a:chOff x="0" y="0"/>
          <a:chExt cx="0" cy="0"/>
        </a:xfrm>
      </p:grpSpPr>
      <p:sp>
        <p:nvSpPr>
          <p:cNvPr id="28" name="Google Shape;28;p6"/>
          <p:cNvSpPr/>
          <p:nvPr/>
        </p:nvSpPr>
        <p:spPr>
          <a:xfrm>
            <a:off x="259950" y="274275"/>
            <a:ext cx="8624125" cy="459495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chemeClr val="accent1"/>
            </a:solidFill>
            <a:prstDash val="solid"/>
            <a:miter lim="8000"/>
            <a:headEnd type="none" w="med" len="med"/>
            <a:tailEnd type="none" w="med" len="med"/>
          </a:ln>
        </p:spPr>
      </p:sp>
      <p:sp>
        <p:nvSpPr>
          <p:cNvPr id="29" name="Google Shape;29;p6"/>
          <p:cNvSpPr txBox="1">
            <a:spLocks noGrp="1"/>
          </p:cNvSpPr>
          <p:nvPr>
            <p:ph type="title"/>
          </p:nvPr>
        </p:nvSpPr>
        <p:spPr>
          <a:xfrm>
            <a:off x="3241650" y="99105"/>
            <a:ext cx="2660700" cy="360300"/>
          </a:xfrm>
          <a:prstGeom prst="rect">
            <a:avLst/>
          </a:prstGeom>
        </p:spPr>
        <p:txBody>
          <a:bodyPr spcFirstLastPara="1" wrap="square" lIns="0" tIns="0" rIns="0" bIns="0" anchor="ctr" anchorCtr="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r>
              <a:rPr lang="en-US"/>
              <a:t>Click to edit Master title style</a:t>
            </a:r>
            <a:endParaRPr/>
          </a:p>
        </p:txBody>
      </p:sp>
      <p:sp>
        <p:nvSpPr>
          <p:cNvPr id="30" name="Google Shape;30;p6"/>
          <p:cNvSpPr txBox="1">
            <a:spLocks noGrp="1"/>
          </p:cNvSpPr>
          <p:nvPr>
            <p:ph type="body" idx="1"/>
          </p:nvPr>
        </p:nvSpPr>
        <p:spPr>
          <a:xfrm>
            <a:off x="840975" y="956004"/>
            <a:ext cx="3621900" cy="29655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pPr lvl="0"/>
            <a:r>
              <a:rPr lang="en-US"/>
              <a:t>Click to edit Master text styles</a:t>
            </a:r>
          </a:p>
        </p:txBody>
      </p:sp>
      <p:sp>
        <p:nvSpPr>
          <p:cNvPr id="31" name="Google Shape;31;p6"/>
          <p:cNvSpPr txBox="1">
            <a:spLocks noGrp="1"/>
          </p:cNvSpPr>
          <p:nvPr>
            <p:ph type="body" idx="2"/>
          </p:nvPr>
        </p:nvSpPr>
        <p:spPr>
          <a:xfrm>
            <a:off x="4681053" y="956004"/>
            <a:ext cx="3621900" cy="29655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pPr lvl="0"/>
            <a:r>
              <a:rPr lang="en-US"/>
              <a:t>Click to edit Master text styles</a:t>
            </a:r>
          </a:p>
        </p:txBody>
      </p:sp>
      <p:sp>
        <p:nvSpPr>
          <p:cNvPr id="32" name="Google Shape;32;p6"/>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3"/>
        <p:cNvGrpSpPr/>
        <p:nvPr/>
      </p:nvGrpSpPr>
      <p:grpSpPr>
        <a:xfrm>
          <a:off x="0" y="0"/>
          <a:ext cx="0" cy="0"/>
          <a:chOff x="0" y="0"/>
          <a:chExt cx="0" cy="0"/>
        </a:xfrm>
      </p:grpSpPr>
      <p:sp>
        <p:nvSpPr>
          <p:cNvPr id="34" name="Google Shape;34;p7"/>
          <p:cNvSpPr/>
          <p:nvPr/>
        </p:nvSpPr>
        <p:spPr>
          <a:xfrm>
            <a:off x="259950" y="274275"/>
            <a:ext cx="8624125" cy="459495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chemeClr val="accent1"/>
            </a:solidFill>
            <a:prstDash val="solid"/>
            <a:miter lim="8000"/>
            <a:headEnd type="none" w="med" len="med"/>
            <a:tailEnd type="none" w="med" len="med"/>
          </a:ln>
        </p:spPr>
      </p:sp>
      <p:sp>
        <p:nvSpPr>
          <p:cNvPr id="35" name="Google Shape;35;p7"/>
          <p:cNvSpPr txBox="1">
            <a:spLocks noGrp="1"/>
          </p:cNvSpPr>
          <p:nvPr>
            <p:ph type="title"/>
          </p:nvPr>
        </p:nvSpPr>
        <p:spPr>
          <a:xfrm>
            <a:off x="3241650" y="99105"/>
            <a:ext cx="2660700" cy="360300"/>
          </a:xfrm>
          <a:prstGeom prst="rect">
            <a:avLst/>
          </a:prstGeom>
        </p:spPr>
        <p:txBody>
          <a:bodyPr spcFirstLastPara="1" wrap="square" lIns="0" tIns="0" rIns="0" bIns="0" anchor="ctr" anchorCtr="0">
            <a:noAutofit/>
          </a:bodyPr>
          <a:lstStyle>
            <a:lvl1pPr lvl="0" rtl="0">
              <a:spcBef>
                <a:spcPts val="0"/>
              </a:spcBef>
              <a:spcAft>
                <a:spcPts val="0"/>
              </a:spcAft>
              <a:buSzPts val="12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r>
              <a:rPr lang="en-US"/>
              <a:t>Click to edit Master title style</a:t>
            </a:r>
            <a:endParaRPr/>
          </a:p>
        </p:txBody>
      </p:sp>
      <p:sp>
        <p:nvSpPr>
          <p:cNvPr id="36" name="Google Shape;36;p7"/>
          <p:cNvSpPr txBox="1">
            <a:spLocks noGrp="1"/>
          </p:cNvSpPr>
          <p:nvPr>
            <p:ph type="body" idx="1"/>
          </p:nvPr>
        </p:nvSpPr>
        <p:spPr>
          <a:xfrm>
            <a:off x="753900" y="971550"/>
            <a:ext cx="2440500" cy="32415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pPr lvl="0"/>
            <a:r>
              <a:rPr lang="en-US"/>
              <a:t>Click to edit Master text styles</a:t>
            </a:r>
          </a:p>
        </p:txBody>
      </p:sp>
      <p:sp>
        <p:nvSpPr>
          <p:cNvPr id="37" name="Google Shape;37;p7"/>
          <p:cNvSpPr txBox="1">
            <a:spLocks noGrp="1"/>
          </p:cNvSpPr>
          <p:nvPr>
            <p:ph type="body" idx="2"/>
          </p:nvPr>
        </p:nvSpPr>
        <p:spPr>
          <a:xfrm>
            <a:off x="3319596" y="971550"/>
            <a:ext cx="2440500" cy="32415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pPr lvl="0"/>
            <a:r>
              <a:rPr lang="en-US"/>
              <a:t>Click to edit Master text styles</a:t>
            </a:r>
          </a:p>
        </p:txBody>
      </p:sp>
      <p:sp>
        <p:nvSpPr>
          <p:cNvPr id="38" name="Google Shape;38;p7"/>
          <p:cNvSpPr txBox="1">
            <a:spLocks noGrp="1"/>
          </p:cNvSpPr>
          <p:nvPr>
            <p:ph type="body" idx="3"/>
          </p:nvPr>
        </p:nvSpPr>
        <p:spPr>
          <a:xfrm>
            <a:off x="5885292" y="971550"/>
            <a:ext cx="2440500" cy="32415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pPr lvl="0"/>
            <a:r>
              <a:rPr lang="en-US"/>
              <a:t>Click to edit Master text styles</a:t>
            </a:r>
          </a:p>
        </p:txBody>
      </p:sp>
      <p:sp>
        <p:nvSpPr>
          <p:cNvPr id="39" name="Google Shape;39;p7"/>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3241650" y="99105"/>
            <a:ext cx="2660700" cy="360300"/>
          </a:xfrm>
          <a:prstGeom prst="rect">
            <a:avLst/>
          </a:prstGeom>
        </p:spPr>
        <p:txBody>
          <a:bodyPr spcFirstLastPara="1" wrap="square" lIns="0" tIns="0" rIns="0" bIns="0" anchor="ctr" anchorCtr="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r>
              <a:rPr lang="en-US"/>
              <a:t>Click to edit Master title style</a:t>
            </a:r>
            <a:endParaRPr/>
          </a:p>
        </p:txBody>
      </p:sp>
      <p:sp>
        <p:nvSpPr>
          <p:cNvPr id="42" name="Google Shape;42;p8"/>
          <p:cNvSpPr/>
          <p:nvPr/>
        </p:nvSpPr>
        <p:spPr>
          <a:xfrm>
            <a:off x="259950" y="274275"/>
            <a:ext cx="8624125" cy="459495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chemeClr val="accent1"/>
            </a:solidFill>
            <a:prstDash val="solid"/>
            <a:miter lim="8000"/>
            <a:headEnd type="none" w="med" len="med"/>
            <a:tailEnd type="none" w="med" len="med"/>
          </a:ln>
        </p:spPr>
      </p:sp>
      <p:sp>
        <p:nvSpPr>
          <p:cNvPr id="43" name="Google Shape;43;p8"/>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9"/>
          <p:cNvSpPr/>
          <p:nvPr/>
        </p:nvSpPr>
        <p:spPr>
          <a:xfrm rot="10800000" flipH="1">
            <a:off x="259950" y="274275"/>
            <a:ext cx="8624125" cy="459495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chemeClr val="accent1"/>
            </a:solidFill>
            <a:prstDash val="solid"/>
            <a:miter lim="8000"/>
            <a:headEnd type="none" w="med" len="med"/>
            <a:tailEnd type="none" w="med" len="med"/>
          </a:ln>
        </p:spPr>
      </p:sp>
      <p:sp>
        <p:nvSpPr>
          <p:cNvPr id="46" name="Google Shape;46;p9"/>
          <p:cNvSpPr txBox="1">
            <a:spLocks noGrp="1"/>
          </p:cNvSpPr>
          <p:nvPr>
            <p:ph type="body" idx="1"/>
          </p:nvPr>
        </p:nvSpPr>
        <p:spPr>
          <a:xfrm>
            <a:off x="3104100" y="4513082"/>
            <a:ext cx="2935800" cy="519600"/>
          </a:xfrm>
          <a:prstGeom prst="rect">
            <a:avLst/>
          </a:prstGeom>
        </p:spPr>
        <p:txBody>
          <a:bodyPr spcFirstLastPara="1" wrap="square" lIns="91425" tIns="91425" rIns="91425" bIns="91425" anchor="b" anchorCtr="0">
            <a:noAutofit/>
          </a:bodyPr>
          <a:lstStyle>
            <a:lvl1pPr marL="457200" lvl="0" indent="-228600" algn="ctr">
              <a:spcBef>
                <a:spcPts val="360"/>
              </a:spcBef>
              <a:spcAft>
                <a:spcPts val="0"/>
              </a:spcAft>
              <a:buSzPts val="1200"/>
              <a:buNone/>
              <a:defRPr sz="1200" i="1">
                <a:solidFill>
                  <a:schemeClr val="dk2"/>
                </a:solidFill>
              </a:defRPr>
            </a:lvl1pPr>
          </a:lstStyle>
          <a:p>
            <a:pPr lvl="0"/>
            <a:r>
              <a:rPr lang="en-US"/>
              <a:t>Click to edit Master text styles</a:t>
            </a:r>
          </a:p>
        </p:txBody>
      </p:sp>
      <p:sp>
        <p:nvSpPr>
          <p:cNvPr id="47" name="Google Shape;47;p9"/>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0"/>
          <p:cNvSpPr/>
          <p:nvPr/>
        </p:nvSpPr>
        <p:spPr>
          <a:xfrm>
            <a:off x="558125" y="550425"/>
            <a:ext cx="8028198" cy="4042637"/>
          </a:xfrm>
          <a:custGeom>
            <a:avLst/>
            <a:gdLst/>
            <a:ahLst/>
            <a:cxnLst/>
            <a:rect l="l" t="t" r="r" b="b"/>
            <a:pathLst>
              <a:path w="344965" h="183798" extrusionOk="0">
                <a:moveTo>
                  <a:pt x="144041" y="38"/>
                </a:moveTo>
                <a:lnTo>
                  <a:pt x="0" y="0"/>
                </a:lnTo>
                <a:lnTo>
                  <a:pt x="0" y="183798"/>
                </a:lnTo>
                <a:lnTo>
                  <a:pt x="344965" y="183798"/>
                </a:lnTo>
                <a:lnTo>
                  <a:pt x="344965" y="0"/>
                </a:lnTo>
                <a:lnTo>
                  <a:pt x="202146" y="38"/>
                </a:lnTo>
              </a:path>
            </a:pathLst>
          </a:custGeom>
          <a:noFill/>
          <a:ln w="76200" cap="flat" cmpd="sng">
            <a:solidFill>
              <a:schemeClr val="accent1"/>
            </a:solidFill>
            <a:prstDash val="solid"/>
            <a:miter lim="8000"/>
            <a:headEnd type="none" w="med" len="med"/>
            <a:tailEnd type="none" w="med" len="med"/>
          </a:ln>
        </p:spPr>
      </p:sp>
      <p:sp>
        <p:nvSpPr>
          <p:cNvPr id="50" name="Google Shape;50;p10"/>
          <p:cNvSpPr txBox="1">
            <a:spLocks noGrp="1"/>
          </p:cNvSpPr>
          <p:nvPr>
            <p:ph type="sldNum" idx="12"/>
          </p:nvPr>
        </p:nvSpPr>
        <p:spPr>
          <a:xfrm>
            <a:off x="-125" y="4593050"/>
            <a:ext cx="9144000" cy="5505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41650" y="99105"/>
            <a:ext cx="2660700" cy="360300"/>
          </a:xfrm>
          <a:prstGeom prst="rect">
            <a:avLst/>
          </a:prstGeom>
          <a:noFill/>
          <a:ln>
            <a:noFill/>
          </a:ln>
        </p:spPr>
        <p:txBody>
          <a:bodyPr spcFirstLastPara="1" wrap="square" lIns="0" tIns="0" rIns="0" bIns="0" anchor="ctr" anchorCtr="0">
            <a:noAutofit/>
          </a:bodyPr>
          <a:lstStyle>
            <a:lvl1pPr lvl="0"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2pPr>
            <a:lvl3pPr lvl="2"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3pPr>
            <a:lvl4pPr lvl="3"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4pPr>
            <a:lvl5pPr lvl="4"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5pPr>
            <a:lvl6pPr lvl="5"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6pPr>
            <a:lvl7pPr lvl="6"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7pPr>
            <a:lvl8pPr lvl="7"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8pPr>
            <a:lvl9pPr lvl="8"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16650" y="950850"/>
            <a:ext cx="7310700" cy="32418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dk2"/>
              </a:buClr>
              <a:buSzPts val="2400"/>
              <a:buFont typeface="Droid Serif"/>
              <a:buChar char="⊡"/>
              <a:defRPr sz="3000">
                <a:solidFill>
                  <a:schemeClr val="dk1"/>
                </a:solidFill>
                <a:latin typeface="Droid Serif"/>
                <a:ea typeface="Droid Serif"/>
                <a:cs typeface="Droid Serif"/>
                <a:sym typeface="Droid Serif"/>
              </a:defRPr>
            </a:lvl1pPr>
            <a:lvl2pPr marL="914400" lvl="1" indent="-342900">
              <a:spcBef>
                <a:spcPts val="0"/>
              </a:spcBef>
              <a:spcAft>
                <a:spcPts val="0"/>
              </a:spcAft>
              <a:buClr>
                <a:schemeClr val="dk2"/>
              </a:buClr>
              <a:buSzPts val="1800"/>
              <a:buFont typeface="Droid Serif"/>
              <a:buChar char="□"/>
              <a:defRPr sz="2400">
                <a:solidFill>
                  <a:schemeClr val="dk1"/>
                </a:solidFill>
                <a:latin typeface="Droid Serif"/>
                <a:ea typeface="Droid Serif"/>
                <a:cs typeface="Droid Serif"/>
                <a:sym typeface="Droid Serif"/>
              </a:defRPr>
            </a:lvl2pPr>
            <a:lvl3pPr marL="1371600" lvl="2" indent="-381000">
              <a:spcBef>
                <a:spcPts val="0"/>
              </a:spcBef>
              <a:spcAft>
                <a:spcPts val="0"/>
              </a:spcAft>
              <a:buClr>
                <a:schemeClr val="dk2"/>
              </a:buClr>
              <a:buSzPts val="2400"/>
              <a:buFont typeface="Droid Serif"/>
              <a:buChar char="■"/>
              <a:defRPr sz="2400">
                <a:solidFill>
                  <a:schemeClr val="dk1"/>
                </a:solidFill>
                <a:latin typeface="Droid Serif"/>
                <a:ea typeface="Droid Serif"/>
                <a:cs typeface="Droid Serif"/>
                <a:sym typeface="Droid Serif"/>
              </a:defRPr>
            </a:lvl3pPr>
            <a:lvl4pPr marL="1828800" lvl="3" indent="-342900">
              <a:spcBef>
                <a:spcPts val="0"/>
              </a:spcBef>
              <a:spcAft>
                <a:spcPts val="0"/>
              </a:spcAft>
              <a:buClr>
                <a:schemeClr val="dk2"/>
              </a:buClr>
              <a:buSzPts val="1800"/>
              <a:buFont typeface="Droid Serif"/>
              <a:buChar char="●"/>
              <a:defRPr sz="1800">
                <a:solidFill>
                  <a:schemeClr val="dk1"/>
                </a:solidFill>
                <a:latin typeface="Droid Serif"/>
                <a:ea typeface="Droid Serif"/>
                <a:cs typeface="Droid Serif"/>
                <a:sym typeface="Droid Serif"/>
              </a:defRPr>
            </a:lvl4pPr>
            <a:lvl5pPr marL="2286000" lvl="4"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5pPr>
            <a:lvl6pPr marL="2743200" lvl="5"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6pPr>
            <a:lvl7pPr marL="3200400" lvl="6"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7pPr>
            <a:lvl8pPr marL="3657600" lvl="7"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8pPr>
            <a:lvl9pPr marL="4114800" lvl="8"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9pPr>
          </a:lstStyle>
          <a:p>
            <a:endParaRPr/>
          </a:p>
        </p:txBody>
      </p:sp>
      <p:sp>
        <p:nvSpPr>
          <p:cNvPr id="8" name="Google Shape;8;p1"/>
          <p:cNvSpPr txBox="1">
            <a:spLocks noGrp="1"/>
          </p:cNvSpPr>
          <p:nvPr>
            <p:ph type="sldNum" idx="12"/>
          </p:nvPr>
        </p:nvSpPr>
        <p:spPr>
          <a:xfrm>
            <a:off x="-125" y="4869225"/>
            <a:ext cx="9144000" cy="274200"/>
          </a:xfrm>
          <a:prstGeom prst="rect">
            <a:avLst/>
          </a:prstGeom>
          <a:noFill/>
          <a:ln>
            <a:noFill/>
          </a:ln>
        </p:spPr>
        <p:txBody>
          <a:bodyPr spcFirstLastPara="1" wrap="square" lIns="91425" tIns="91425" rIns="91425" bIns="91425" anchor="ctr" anchorCtr="0">
            <a:noAutofit/>
          </a:bodyPr>
          <a:lstStyle>
            <a:lvl1pPr lvl="0" algn="ctr">
              <a:buNone/>
              <a:defRPr sz="800" b="1">
                <a:solidFill>
                  <a:schemeClr val="accent1"/>
                </a:solidFill>
                <a:latin typeface="Montserrat"/>
                <a:ea typeface="Montserrat"/>
                <a:cs typeface="Montserrat"/>
                <a:sym typeface="Montserrat"/>
              </a:defRPr>
            </a:lvl1pPr>
            <a:lvl2pPr lvl="1" algn="ctr">
              <a:buNone/>
              <a:defRPr sz="800" b="1">
                <a:solidFill>
                  <a:schemeClr val="accent1"/>
                </a:solidFill>
                <a:latin typeface="Montserrat"/>
                <a:ea typeface="Montserrat"/>
                <a:cs typeface="Montserrat"/>
                <a:sym typeface="Montserrat"/>
              </a:defRPr>
            </a:lvl2pPr>
            <a:lvl3pPr lvl="2" algn="ctr">
              <a:buNone/>
              <a:defRPr sz="800" b="1">
                <a:solidFill>
                  <a:schemeClr val="accent1"/>
                </a:solidFill>
                <a:latin typeface="Montserrat"/>
                <a:ea typeface="Montserrat"/>
                <a:cs typeface="Montserrat"/>
                <a:sym typeface="Montserrat"/>
              </a:defRPr>
            </a:lvl3pPr>
            <a:lvl4pPr lvl="3" algn="ctr">
              <a:buNone/>
              <a:defRPr sz="800" b="1">
                <a:solidFill>
                  <a:schemeClr val="accent1"/>
                </a:solidFill>
                <a:latin typeface="Montserrat"/>
                <a:ea typeface="Montserrat"/>
                <a:cs typeface="Montserrat"/>
                <a:sym typeface="Montserrat"/>
              </a:defRPr>
            </a:lvl4pPr>
            <a:lvl5pPr lvl="4" algn="ctr">
              <a:buNone/>
              <a:defRPr sz="800" b="1">
                <a:solidFill>
                  <a:schemeClr val="accent1"/>
                </a:solidFill>
                <a:latin typeface="Montserrat"/>
                <a:ea typeface="Montserrat"/>
                <a:cs typeface="Montserrat"/>
                <a:sym typeface="Montserrat"/>
              </a:defRPr>
            </a:lvl5pPr>
            <a:lvl6pPr lvl="5" algn="ctr">
              <a:buNone/>
              <a:defRPr sz="800" b="1">
                <a:solidFill>
                  <a:schemeClr val="accent1"/>
                </a:solidFill>
                <a:latin typeface="Montserrat"/>
                <a:ea typeface="Montserrat"/>
                <a:cs typeface="Montserrat"/>
                <a:sym typeface="Montserrat"/>
              </a:defRPr>
            </a:lvl6pPr>
            <a:lvl7pPr lvl="6" algn="ctr">
              <a:buNone/>
              <a:defRPr sz="800" b="1">
                <a:solidFill>
                  <a:schemeClr val="accent1"/>
                </a:solidFill>
                <a:latin typeface="Montserrat"/>
                <a:ea typeface="Montserrat"/>
                <a:cs typeface="Montserrat"/>
                <a:sym typeface="Montserrat"/>
              </a:defRPr>
            </a:lvl7pPr>
            <a:lvl8pPr lvl="7" algn="ctr">
              <a:buNone/>
              <a:defRPr sz="800" b="1">
                <a:solidFill>
                  <a:schemeClr val="accent1"/>
                </a:solidFill>
                <a:latin typeface="Montserrat"/>
                <a:ea typeface="Montserrat"/>
                <a:cs typeface="Montserrat"/>
                <a:sym typeface="Montserrat"/>
              </a:defRPr>
            </a:lvl8pPr>
            <a:lvl9pPr lvl="8" algn="ctr">
              <a:buNone/>
              <a:defRPr sz="800" b="1">
                <a:solidFill>
                  <a:schemeClr val="accen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hyperlink" Target="https://nrich.maths.org/square-it/"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hyperlink" Target="https://nrich.maths.org/14445"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https://nrich.maths.org/8647"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cuemath.com/learn/shapes-in-natur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2"/>
          <p:cNvSpPr txBox="1">
            <a:spLocks noGrp="1"/>
          </p:cNvSpPr>
          <p:nvPr>
            <p:ph type="ctrTitle"/>
          </p:nvPr>
        </p:nvSpPr>
        <p:spPr>
          <a:xfrm>
            <a:off x="2296350" y="2446020"/>
            <a:ext cx="5064570" cy="705630"/>
          </a:xfrm>
          <a:prstGeom prst="rect">
            <a:avLst/>
          </a:prstGeom>
        </p:spPr>
        <p:txBody>
          <a:bodyPr spcFirstLastPara="1" wrap="square" lIns="0" tIns="0" rIns="0" bIns="0" anchor="ctr" anchorCtr="0">
            <a:noAutofit/>
          </a:bodyPr>
          <a:lstStyle/>
          <a:p>
            <a:r>
              <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BASIC GEOMETRICAL IDEAS</a:t>
            </a:r>
            <a:br>
              <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3200" b="1" cap="all" spc="0"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rPr>
              <a:t>WORKSHOP</a:t>
            </a:r>
            <a:br>
              <a:rPr lang="en-US" sz="3200" b="1" cap="all" spc="0"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rPr>
            </a:br>
            <a:r>
              <a:rPr lang="en-US" sz="3200" b="1" cap="all" spc="0"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rPr>
              <a:t>BY </a:t>
            </a:r>
            <a:br>
              <a:rPr lang="en-US" sz="3200" b="1" cap="all" spc="0"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rPr>
            </a:br>
            <a:r>
              <a:rPr lang="en-US" sz="3200" b="1" cap="all" spc="0"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rPr>
              <a:t>SUDHA BALAKRISHNAN</a:t>
            </a:r>
            <a:br>
              <a:rPr lang="en-US" sz="3200" b="1" cap="all" spc="0"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rPr>
            </a:br>
            <a:endParaRPr dirty="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3241650" y="99105"/>
            <a:ext cx="2660700" cy="36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IN" dirty="0">
                <a:solidFill>
                  <a:schemeClr val="accent2"/>
                </a:solidFill>
              </a:rPr>
              <a:t>A POINT</a:t>
            </a:r>
            <a:endParaRPr dirty="0">
              <a:solidFill>
                <a:schemeClr val="accent2"/>
              </a:solidFill>
            </a:endParaRPr>
          </a:p>
        </p:txBody>
      </p:sp>
      <p:sp>
        <p:nvSpPr>
          <p:cNvPr id="127" name="Google Shape;127;p20"/>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pic>
        <p:nvPicPr>
          <p:cNvPr id="9" name="Picture 2">
            <a:extLst>
              <a:ext uri="{FF2B5EF4-FFF2-40B4-BE49-F238E27FC236}">
                <a16:creationId xmlns:a16="http://schemas.microsoft.com/office/drawing/2014/main" id="{C4DE4CB1-A2C6-46B7-8AD9-9BF4DF08C4DA}"/>
              </a:ext>
            </a:extLst>
          </p:cNvPr>
          <p:cNvPicPr>
            <a:picLocks noChangeAspect="1" noChangeArrowheads="1"/>
          </p:cNvPicPr>
          <p:nvPr/>
        </p:nvPicPr>
        <p:blipFill>
          <a:blip r:embed="rId3"/>
          <a:srcRect/>
          <a:stretch>
            <a:fillRect/>
          </a:stretch>
        </p:blipFill>
        <p:spPr bwMode="auto">
          <a:xfrm>
            <a:off x="419101" y="693420"/>
            <a:ext cx="3555596" cy="2240280"/>
          </a:xfrm>
          <a:prstGeom prst="rect">
            <a:avLst/>
          </a:prstGeom>
          <a:noFill/>
          <a:ln w="9525">
            <a:noFill/>
            <a:miter lim="800000"/>
            <a:headEnd/>
            <a:tailEnd/>
          </a:ln>
        </p:spPr>
      </p:pic>
      <p:pic>
        <p:nvPicPr>
          <p:cNvPr id="14" name="Picture 6">
            <a:extLst>
              <a:ext uri="{FF2B5EF4-FFF2-40B4-BE49-F238E27FC236}">
                <a16:creationId xmlns:a16="http://schemas.microsoft.com/office/drawing/2014/main" id="{07DEEB5D-5A4C-43FA-9249-7D83AA90E394}"/>
              </a:ext>
            </a:extLst>
          </p:cNvPr>
          <p:cNvPicPr>
            <a:picLocks noChangeAspect="1" noChangeArrowheads="1"/>
          </p:cNvPicPr>
          <p:nvPr/>
        </p:nvPicPr>
        <p:blipFill>
          <a:blip r:embed="rId4" cstate="print"/>
          <a:srcRect/>
          <a:stretch>
            <a:fillRect/>
          </a:stretch>
        </p:blipFill>
        <p:spPr bwMode="auto">
          <a:xfrm>
            <a:off x="5402580" y="693421"/>
            <a:ext cx="2533650" cy="2293620"/>
          </a:xfrm>
          <a:prstGeom prst="rect">
            <a:avLst/>
          </a:prstGeom>
          <a:noFill/>
          <a:ln w="9525">
            <a:noFill/>
            <a:miter lim="800000"/>
            <a:headEnd/>
            <a:tailEnd/>
          </a:ln>
          <a:effectLst/>
        </p:spPr>
      </p:pic>
      <p:sp>
        <p:nvSpPr>
          <p:cNvPr id="16" name="TextBox 15">
            <a:extLst>
              <a:ext uri="{FF2B5EF4-FFF2-40B4-BE49-F238E27FC236}">
                <a16:creationId xmlns:a16="http://schemas.microsoft.com/office/drawing/2014/main" id="{0F57E1EC-37B4-4566-B026-4DEA745218F5}"/>
              </a:ext>
            </a:extLst>
          </p:cNvPr>
          <p:cNvSpPr txBox="1"/>
          <p:nvPr/>
        </p:nvSpPr>
        <p:spPr>
          <a:xfrm>
            <a:off x="1836420" y="3221057"/>
            <a:ext cx="6012180" cy="646331"/>
          </a:xfrm>
          <a:prstGeom prst="rect">
            <a:avLst/>
          </a:prstGeom>
          <a:noFill/>
        </p:spPr>
        <p:txBody>
          <a:bodyPr wrap="square">
            <a:spAutoFit/>
          </a:bodyPr>
          <a:lstStyle/>
          <a:p>
            <a:pPr algn="ctr"/>
            <a:r>
              <a:rPr lang="en-US" sz="1800" dirty="0">
                <a:latin typeface="Georgia" panose="02040502050405020303" pitchFamily="18" charset="0"/>
              </a:rPr>
              <a:t>The sharp tip of a thorn gives an idea of a point which </a:t>
            </a:r>
          </a:p>
          <a:p>
            <a:pPr algn="ctr"/>
            <a:r>
              <a:rPr lang="en-US" sz="1800" dirty="0">
                <a:latin typeface="Georgia" panose="02040502050405020303" pitchFamily="18" charset="0"/>
              </a:rPr>
              <a:t>has no parts, but has only a position, without dimensions.</a:t>
            </a:r>
            <a:endParaRPr lang="en-IN" sz="1800" dirty="0">
              <a:latin typeface="Georgia" panose="02040502050405020303"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1"/>
          <p:cNvSpPr txBox="1">
            <a:spLocks noGrp="1"/>
          </p:cNvSpPr>
          <p:nvPr>
            <p:ph type="title"/>
          </p:nvPr>
        </p:nvSpPr>
        <p:spPr>
          <a:xfrm>
            <a:off x="3241650" y="99105"/>
            <a:ext cx="2660700" cy="36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IN" dirty="0">
                <a:solidFill>
                  <a:schemeClr val="accent2"/>
                </a:solidFill>
              </a:rPr>
              <a:t>A LINE SEGMENT</a:t>
            </a:r>
            <a:endParaRPr dirty="0">
              <a:solidFill>
                <a:schemeClr val="accent2"/>
              </a:solidFill>
            </a:endParaRPr>
          </a:p>
        </p:txBody>
      </p:sp>
      <p:sp>
        <p:nvSpPr>
          <p:cNvPr id="134" name="Google Shape;134;p21"/>
          <p:cNvSpPr txBox="1">
            <a:spLocks noGrp="1"/>
          </p:cNvSpPr>
          <p:nvPr>
            <p:ph type="body" idx="1"/>
          </p:nvPr>
        </p:nvSpPr>
        <p:spPr>
          <a:xfrm>
            <a:off x="807720" y="3308811"/>
            <a:ext cx="7170420" cy="1067700"/>
          </a:xfrm>
          <a:prstGeom prst="rect">
            <a:avLst/>
          </a:prstGeom>
        </p:spPr>
        <p:txBody>
          <a:bodyPr spcFirstLastPara="1" wrap="square" lIns="91425" tIns="91425" rIns="91425" bIns="91425" anchor="t" anchorCtr="0">
            <a:noAutofit/>
          </a:bodyPr>
          <a:lstStyle/>
          <a:p>
            <a:pPr marL="76200" indent="0" algn="ctr">
              <a:buNone/>
            </a:pPr>
            <a:r>
              <a:rPr lang="en-US" sz="1800" dirty="0">
                <a:latin typeface="Georgia" panose="02040502050405020303" pitchFamily="18" charset="0"/>
              </a:rPr>
              <a:t>The branch of a tree, a shoot of bamboo suggest a line segment </a:t>
            </a:r>
          </a:p>
          <a:p>
            <a:pPr marL="76200" indent="0" algn="ctr">
              <a:buNone/>
            </a:pPr>
            <a:r>
              <a:rPr lang="en-US" sz="1800" dirty="0">
                <a:latin typeface="Georgia" panose="02040502050405020303" pitchFamily="18" charset="0"/>
              </a:rPr>
              <a:t>that lies evenly between it’s ends. It is also the shortest route </a:t>
            </a:r>
          </a:p>
          <a:p>
            <a:pPr marL="76200" indent="0" algn="ctr">
              <a:buNone/>
            </a:pPr>
            <a:r>
              <a:rPr lang="en-US" sz="1800" dirty="0">
                <a:latin typeface="Georgia" panose="02040502050405020303" pitchFamily="18" charset="0"/>
              </a:rPr>
              <a:t>from one end to the other.</a:t>
            </a:r>
          </a:p>
          <a:p>
            <a:pPr marL="0" lvl="0" indent="0" algn="ctr" rtl="0">
              <a:spcBef>
                <a:spcPts val="600"/>
              </a:spcBef>
              <a:spcAft>
                <a:spcPts val="0"/>
              </a:spcAft>
              <a:buNone/>
            </a:pPr>
            <a:endParaRPr sz="1400" dirty="0"/>
          </a:p>
        </p:txBody>
      </p:sp>
      <p:sp>
        <p:nvSpPr>
          <p:cNvPr id="135" name="Google Shape;135;p21"/>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a:p>
        </p:txBody>
      </p:sp>
      <p:pic>
        <p:nvPicPr>
          <p:cNvPr id="6" name="Picture 2">
            <a:extLst>
              <a:ext uri="{FF2B5EF4-FFF2-40B4-BE49-F238E27FC236}">
                <a16:creationId xmlns:a16="http://schemas.microsoft.com/office/drawing/2014/main" id="{7AEB900B-8DA2-4C79-B012-42C71D7078CE}"/>
              </a:ext>
            </a:extLst>
          </p:cNvPr>
          <p:cNvPicPr>
            <a:picLocks noChangeAspect="1" noChangeArrowheads="1"/>
          </p:cNvPicPr>
          <p:nvPr/>
        </p:nvPicPr>
        <p:blipFill>
          <a:blip r:embed="rId3"/>
          <a:srcRect/>
          <a:stretch>
            <a:fillRect/>
          </a:stretch>
        </p:blipFill>
        <p:spPr bwMode="auto">
          <a:xfrm>
            <a:off x="2814512" y="588708"/>
            <a:ext cx="3514725" cy="25908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sp>
        <p:nvSpPr>
          <p:cNvPr id="140" name="Google Shape;140;p22"/>
          <p:cNvSpPr txBox="1">
            <a:spLocks noGrp="1"/>
          </p:cNvSpPr>
          <p:nvPr>
            <p:ph type="title" idx="4294967295"/>
          </p:nvPr>
        </p:nvSpPr>
        <p:spPr>
          <a:xfrm>
            <a:off x="3906250" y="244245"/>
            <a:ext cx="1352100" cy="60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IN" dirty="0">
                <a:solidFill>
                  <a:schemeClr val="accent2"/>
                </a:solidFill>
              </a:rPr>
              <a:t>A LINE</a:t>
            </a:r>
            <a:endParaRPr dirty="0">
              <a:solidFill>
                <a:schemeClr val="accent2"/>
              </a:solidFill>
            </a:endParaRPr>
          </a:p>
        </p:txBody>
      </p:sp>
      <p:sp>
        <p:nvSpPr>
          <p:cNvPr id="141" name="Google Shape;141;p22"/>
          <p:cNvSpPr txBox="1">
            <a:spLocks noGrp="1"/>
          </p:cNvSpPr>
          <p:nvPr>
            <p:ph type="body" idx="4294967295"/>
          </p:nvPr>
        </p:nvSpPr>
        <p:spPr>
          <a:xfrm>
            <a:off x="627600" y="1987650"/>
            <a:ext cx="7888800" cy="1168200"/>
          </a:xfrm>
          <a:prstGeom prst="rect">
            <a:avLst/>
          </a:prstGeom>
        </p:spPr>
        <p:txBody>
          <a:bodyPr spcFirstLastPara="1" wrap="square" lIns="91425" tIns="91425" rIns="91425" bIns="91425" anchor="ctr" anchorCtr="0">
            <a:noAutofit/>
          </a:bodyPr>
          <a:lstStyle/>
          <a:p>
            <a:pPr marL="0" lvl="0" indent="0" algn="ctr" rtl="0">
              <a:spcBef>
                <a:spcPts val="600"/>
              </a:spcBef>
              <a:spcAft>
                <a:spcPts val="0"/>
              </a:spcAft>
              <a:buNone/>
            </a:pPr>
            <a:endParaRPr sz="7200" dirty="0">
              <a:solidFill>
                <a:srgbClr val="FFFFFF"/>
              </a:solidFill>
            </a:endParaRPr>
          </a:p>
        </p:txBody>
      </p:sp>
      <p:sp>
        <p:nvSpPr>
          <p:cNvPr id="142" name="Google Shape;142;p22"/>
          <p:cNvSpPr txBox="1">
            <a:spLocks noGrp="1"/>
          </p:cNvSpPr>
          <p:nvPr>
            <p:ph type="sldNum" idx="12"/>
          </p:nvPr>
        </p:nvSpPr>
        <p:spPr>
          <a:xfrm>
            <a:off x="-125" y="4593050"/>
            <a:ext cx="9144000" cy="55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12</a:t>
            </a:fld>
            <a:endParaRPr/>
          </a:p>
        </p:txBody>
      </p:sp>
      <p:pic>
        <p:nvPicPr>
          <p:cNvPr id="5" name="Picture 2">
            <a:extLst>
              <a:ext uri="{FF2B5EF4-FFF2-40B4-BE49-F238E27FC236}">
                <a16:creationId xmlns:a16="http://schemas.microsoft.com/office/drawing/2014/main" id="{AFD3258B-4F40-4E4C-BA26-50A9928ABC79}"/>
              </a:ext>
            </a:extLst>
          </p:cNvPr>
          <p:cNvPicPr>
            <a:picLocks noChangeAspect="1" noChangeArrowheads="1"/>
          </p:cNvPicPr>
          <p:nvPr/>
        </p:nvPicPr>
        <p:blipFill>
          <a:blip r:embed="rId4"/>
          <a:srcRect/>
          <a:stretch>
            <a:fillRect/>
          </a:stretch>
        </p:blipFill>
        <p:spPr bwMode="auto">
          <a:xfrm>
            <a:off x="1501140" y="1143000"/>
            <a:ext cx="6057900" cy="2895600"/>
          </a:xfrm>
          <a:prstGeom prst="rect">
            <a:avLst/>
          </a:prstGeom>
          <a:noFill/>
          <a:ln w="9525">
            <a:noFill/>
            <a:miter lim="800000"/>
            <a:headEnd/>
            <a:tailEnd/>
          </a:ln>
        </p:spPr>
      </p:pic>
      <p:sp>
        <p:nvSpPr>
          <p:cNvPr id="2" name="TextBox 1">
            <a:extLst>
              <a:ext uri="{FF2B5EF4-FFF2-40B4-BE49-F238E27FC236}">
                <a16:creationId xmlns:a16="http://schemas.microsoft.com/office/drawing/2014/main" id="{C8915FAC-CB41-4FE2-BEA8-850D5DB1E77F}"/>
              </a:ext>
            </a:extLst>
          </p:cNvPr>
          <p:cNvSpPr txBox="1"/>
          <p:nvPr/>
        </p:nvSpPr>
        <p:spPr>
          <a:xfrm>
            <a:off x="4785360" y="2668768"/>
            <a:ext cx="2857500" cy="307777"/>
          </a:xfrm>
          <a:prstGeom prst="rect">
            <a:avLst/>
          </a:prstGeom>
          <a:noFill/>
        </p:spPr>
        <p:txBody>
          <a:bodyPr wrap="square" rtlCol="0">
            <a:spAutoFit/>
          </a:bodyPr>
          <a:lstStyle/>
          <a:p>
            <a:r>
              <a:rPr lang="en-IN" b="1" dirty="0">
                <a:solidFill>
                  <a:schemeClr val="accent2"/>
                </a:solidFill>
                <a:latin typeface="Georgia" panose="02040502050405020303" pitchFamily="18" charset="0"/>
              </a:rPr>
              <a:t>Why can’t I draw a line?</a:t>
            </a:r>
          </a:p>
        </p:txBody>
      </p:sp>
      <p:sp>
        <p:nvSpPr>
          <p:cNvPr id="3" name="TextBox 2">
            <a:extLst>
              <a:ext uri="{FF2B5EF4-FFF2-40B4-BE49-F238E27FC236}">
                <a16:creationId xmlns:a16="http://schemas.microsoft.com/office/drawing/2014/main" id="{0C073940-EE64-4E7D-8710-84C7A0E3E9AF}"/>
              </a:ext>
            </a:extLst>
          </p:cNvPr>
          <p:cNvSpPr txBox="1"/>
          <p:nvPr/>
        </p:nvSpPr>
        <p:spPr>
          <a:xfrm>
            <a:off x="3906250" y="3459480"/>
            <a:ext cx="3652790" cy="861774"/>
          </a:xfrm>
          <a:prstGeom prst="rect">
            <a:avLst/>
          </a:prstGeom>
          <a:noFill/>
        </p:spPr>
        <p:txBody>
          <a:bodyPr wrap="square" rtlCol="0">
            <a:spAutoFit/>
          </a:bodyPr>
          <a:lstStyle/>
          <a:p>
            <a:r>
              <a:rPr lang="en-US" sz="1800" dirty="0">
                <a:solidFill>
                  <a:schemeClr val="tx1"/>
                </a:solidFill>
                <a:latin typeface="Georgia" panose="02040502050405020303" pitchFamily="18" charset="0"/>
              </a:rPr>
              <a:t>A line is a line segment extending endlessly in both directions.</a:t>
            </a:r>
          </a:p>
          <a:p>
            <a:endParaRPr lang="en-IN"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D139A6-540E-48C1-A8B0-AD1E0EE5A23F}"/>
              </a:ext>
            </a:extLst>
          </p:cNvPr>
          <p:cNvSpPr>
            <a:spLocks noGrp="1"/>
          </p:cNvSpPr>
          <p:nvPr>
            <p:ph type="body" idx="1"/>
          </p:nvPr>
        </p:nvSpPr>
        <p:spPr/>
        <p:txBody>
          <a:bodyPr/>
          <a:lstStyle/>
          <a:p>
            <a:r>
              <a:rPr lang="en-IN" sz="1400" b="1" i="0" dirty="0">
                <a:solidFill>
                  <a:schemeClr val="accent2"/>
                </a:solidFill>
              </a:rPr>
              <a:t>A LINE</a:t>
            </a:r>
          </a:p>
        </p:txBody>
      </p:sp>
      <p:sp>
        <p:nvSpPr>
          <p:cNvPr id="3" name="Slide Number Placeholder 2">
            <a:extLst>
              <a:ext uri="{FF2B5EF4-FFF2-40B4-BE49-F238E27FC236}">
                <a16:creationId xmlns:a16="http://schemas.microsoft.com/office/drawing/2014/main" id="{96CFEEAA-5BBF-4C22-9827-B097B4AFBAE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dirty="0"/>
          </a:p>
        </p:txBody>
      </p:sp>
      <p:pic>
        <p:nvPicPr>
          <p:cNvPr id="4" name="Picture 2">
            <a:extLst>
              <a:ext uri="{FF2B5EF4-FFF2-40B4-BE49-F238E27FC236}">
                <a16:creationId xmlns:a16="http://schemas.microsoft.com/office/drawing/2014/main" id="{EDFB0688-6743-4C39-B3C6-E21E599CE524}"/>
              </a:ext>
            </a:extLst>
          </p:cNvPr>
          <p:cNvPicPr>
            <a:picLocks noChangeAspect="1" noChangeArrowheads="1"/>
          </p:cNvPicPr>
          <p:nvPr/>
        </p:nvPicPr>
        <p:blipFill>
          <a:blip r:embed="rId2"/>
          <a:srcRect/>
          <a:stretch>
            <a:fillRect/>
          </a:stretch>
        </p:blipFill>
        <p:spPr bwMode="auto">
          <a:xfrm>
            <a:off x="2572703" y="1263968"/>
            <a:ext cx="4105275" cy="2486025"/>
          </a:xfrm>
          <a:prstGeom prst="rect">
            <a:avLst/>
          </a:prstGeom>
          <a:noFill/>
          <a:ln w="9525">
            <a:noFill/>
            <a:miter lim="800000"/>
            <a:headEnd/>
            <a:tailEnd/>
          </a:ln>
          <a:effectLst/>
        </p:spPr>
      </p:pic>
    </p:spTree>
    <p:extLst>
      <p:ext uri="{BB962C8B-B14F-4D97-AF65-F5344CB8AC3E}">
        <p14:creationId xmlns:p14="http://schemas.microsoft.com/office/powerpoint/2010/main" val="3141439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a:off x="3241650" y="99105"/>
            <a:ext cx="2660700" cy="36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IN" dirty="0">
                <a:solidFill>
                  <a:schemeClr val="accent2"/>
                </a:solidFill>
              </a:rPr>
              <a:t>A RAY</a:t>
            </a:r>
            <a:endParaRPr dirty="0">
              <a:solidFill>
                <a:schemeClr val="accent2"/>
              </a:solidFill>
            </a:endParaRPr>
          </a:p>
        </p:txBody>
      </p:sp>
      <p:sp>
        <p:nvSpPr>
          <p:cNvPr id="158" name="Google Shape;158;p24"/>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14</a:t>
            </a:fld>
            <a:endParaRPr/>
          </a:p>
        </p:txBody>
      </p:sp>
      <p:pic>
        <p:nvPicPr>
          <p:cNvPr id="5" name="Picture 2">
            <a:extLst>
              <a:ext uri="{FF2B5EF4-FFF2-40B4-BE49-F238E27FC236}">
                <a16:creationId xmlns:a16="http://schemas.microsoft.com/office/drawing/2014/main" id="{2E5B03C5-ED25-47D7-83F1-A27E06DFF1DE}"/>
              </a:ext>
            </a:extLst>
          </p:cNvPr>
          <p:cNvPicPr>
            <a:picLocks noChangeAspect="1" noChangeArrowheads="1"/>
          </p:cNvPicPr>
          <p:nvPr/>
        </p:nvPicPr>
        <p:blipFill>
          <a:blip r:embed="rId3"/>
          <a:srcRect/>
          <a:stretch>
            <a:fillRect/>
          </a:stretch>
        </p:blipFill>
        <p:spPr bwMode="auto">
          <a:xfrm>
            <a:off x="3314575" y="800100"/>
            <a:ext cx="2514600" cy="2201862"/>
          </a:xfrm>
          <a:prstGeom prst="rect">
            <a:avLst/>
          </a:prstGeom>
          <a:noFill/>
          <a:ln w="9525">
            <a:noFill/>
            <a:miter lim="800000"/>
            <a:headEnd/>
            <a:tailEnd/>
          </a:ln>
        </p:spPr>
      </p:pic>
      <p:sp>
        <p:nvSpPr>
          <p:cNvPr id="2" name="TextBox 1">
            <a:extLst>
              <a:ext uri="{FF2B5EF4-FFF2-40B4-BE49-F238E27FC236}">
                <a16:creationId xmlns:a16="http://schemas.microsoft.com/office/drawing/2014/main" id="{D2F66E5C-1C27-4E1B-A567-1C80DCE80E86}"/>
              </a:ext>
            </a:extLst>
          </p:cNvPr>
          <p:cNvSpPr txBox="1"/>
          <p:nvPr/>
        </p:nvSpPr>
        <p:spPr>
          <a:xfrm>
            <a:off x="769620" y="1249680"/>
            <a:ext cx="2164080" cy="1200329"/>
          </a:xfrm>
          <a:prstGeom prst="rect">
            <a:avLst/>
          </a:prstGeom>
          <a:noFill/>
        </p:spPr>
        <p:txBody>
          <a:bodyPr wrap="square" rtlCol="0">
            <a:spAutoFit/>
          </a:bodyPr>
          <a:lstStyle/>
          <a:p>
            <a:r>
              <a:rPr lang="en-IN" sz="1800" dirty="0">
                <a:latin typeface="Georgia" panose="02040502050405020303" pitchFamily="18" charset="0"/>
              </a:rPr>
              <a:t>What comes to your mind when we speak of a ray?</a:t>
            </a:r>
          </a:p>
          <a:p>
            <a:r>
              <a:rPr lang="en-IN" sz="1800" dirty="0">
                <a:latin typeface="Georgia" panose="02040502050405020303" pitchFamily="18" charset="0"/>
              </a:rPr>
              <a:t>The Sun’s rays!</a:t>
            </a:r>
          </a:p>
        </p:txBody>
      </p:sp>
      <p:sp>
        <p:nvSpPr>
          <p:cNvPr id="8" name="TextBox 7">
            <a:extLst>
              <a:ext uri="{FF2B5EF4-FFF2-40B4-BE49-F238E27FC236}">
                <a16:creationId xmlns:a16="http://schemas.microsoft.com/office/drawing/2014/main" id="{EEB9AA33-0304-4285-B1FD-F301FB7C01B3}"/>
              </a:ext>
            </a:extLst>
          </p:cNvPr>
          <p:cNvSpPr txBox="1"/>
          <p:nvPr/>
        </p:nvSpPr>
        <p:spPr>
          <a:xfrm>
            <a:off x="2148840" y="3483620"/>
            <a:ext cx="4572000" cy="646331"/>
          </a:xfrm>
          <a:prstGeom prst="rect">
            <a:avLst/>
          </a:prstGeom>
          <a:noFill/>
        </p:spPr>
        <p:txBody>
          <a:bodyPr wrap="square">
            <a:spAutoFit/>
          </a:bodyPr>
          <a:lstStyle/>
          <a:p>
            <a:r>
              <a:rPr lang="en-US" sz="1800" dirty="0">
                <a:latin typeface="Georgia" panose="02040502050405020303" pitchFamily="18" charset="0"/>
              </a:rPr>
              <a:t>A ray is a line which starts at one point and goes endlessly in one direction.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3241650" y="99105"/>
            <a:ext cx="2660700" cy="36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IN" dirty="0">
                <a:solidFill>
                  <a:schemeClr val="accent2"/>
                </a:solidFill>
              </a:rPr>
              <a:t>POINT TO RAY</a:t>
            </a:r>
            <a:endParaRPr dirty="0">
              <a:solidFill>
                <a:schemeClr val="accent2"/>
              </a:solidFill>
            </a:endParaRPr>
          </a:p>
        </p:txBody>
      </p:sp>
      <p:sp>
        <p:nvSpPr>
          <p:cNvPr id="148" name="Google Shape;148;p23"/>
          <p:cNvSpPr/>
          <p:nvPr/>
        </p:nvSpPr>
        <p:spPr>
          <a:xfrm>
            <a:off x="2466722" y="1777573"/>
            <a:ext cx="2295778" cy="1394550"/>
          </a:xfrm>
          <a:prstGeom prst="flowChartPreparation">
            <a:avLst/>
          </a:prstGeom>
          <a:no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N" b="1" dirty="0">
                <a:solidFill>
                  <a:schemeClr val="dk1"/>
                </a:solidFill>
                <a:latin typeface="Droid Serif"/>
                <a:ea typeface="Droid Serif"/>
                <a:cs typeface="Droid Serif"/>
                <a:sym typeface="Droid Serif"/>
              </a:rPr>
              <a:t> LINE SE</a:t>
            </a:r>
            <a:endParaRPr b="1" dirty="0">
              <a:solidFill>
                <a:schemeClr val="dk1"/>
              </a:solidFill>
              <a:latin typeface="Droid Serif"/>
              <a:ea typeface="Droid Serif"/>
              <a:cs typeface="Droid Serif"/>
              <a:sym typeface="Droid Serif"/>
            </a:endParaRPr>
          </a:p>
        </p:txBody>
      </p:sp>
      <p:sp>
        <p:nvSpPr>
          <p:cNvPr id="149" name="Google Shape;149;p23"/>
          <p:cNvSpPr/>
          <p:nvPr/>
        </p:nvSpPr>
        <p:spPr>
          <a:xfrm>
            <a:off x="319153" y="1809924"/>
            <a:ext cx="2098309" cy="1394550"/>
          </a:xfrm>
          <a:prstGeom prst="flowChartPreparation">
            <a:avLst/>
          </a:prstGeom>
          <a:noFill/>
          <a:ln w="7620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N" dirty="0">
                <a:solidFill>
                  <a:schemeClr val="dk2"/>
                </a:solidFill>
                <a:latin typeface="Droid Serif"/>
                <a:ea typeface="Droid Serif"/>
                <a:cs typeface="Droid Serif"/>
                <a:sym typeface="Droid Serif"/>
              </a:rPr>
              <a:t>A POINT</a:t>
            </a:r>
            <a:endParaRPr dirty="0">
              <a:solidFill>
                <a:schemeClr val="dk2"/>
              </a:solidFill>
              <a:latin typeface="Droid Serif"/>
              <a:ea typeface="Droid Serif"/>
              <a:cs typeface="Droid Serif"/>
              <a:sym typeface="Droid Serif"/>
            </a:endParaRPr>
          </a:p>
        </p:txBody>
      </p:sp>
      <p:sp>
        <p:nvSpPr>
          <p:cNvPr id="150" name="Google Shape;150;p23"/>
          <p:cNvSpPr/>
          <p:nvPr/>
        </p:nvSpPr>
        <p:spPr>
          <a:xfrm>
            <a:off x="4817610" y="1809924"/>
            <a:ext cx="2101940" cy="1394550"/>
          </a:xfrm>
          <a:prstGeom prst="flowChartPreparation">
            <a:avLst/>
          </a:prstGeom>
          <a:noFill/>
          <a:ln w="7620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chemeClr val="dk2"/>
              </a:solidFill>
              <a:latin typeface="Droid Serif"/>
              <a:ea typeface="Droid Serif"/>
              <a:cs typeface="Droid Serif"/>
              <a:sym typeface="Droid Serif"/>
            </a:endParaRPr>
          </a:p>
        </p:txBody>
      </p:sp>
      <p:sp>
        <p:nvSpPr>
          <p:cNvPr id="151" name="Google Shape;151;p23"/>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15</a:t>
            </a:fld>
            <a:endParaRPr/>
          </a:p>
        </p:txBody>
      </p:sp>
      <p:pic>
        <p:nvPicPr>
          <p:cNvPr id="1026" name="Picture 2" descr="Points, Line Segments, Lines, Angles, And Rays 3.15 - Lessons - Blendspace">
            <a:extLst>
              <a:ext uri="{FF2B5EF4-FFF2-40B4-BE49-F238E27FC236}">
                <a16:creationId xmlns:a16="http://schemas.microsoft.com/office/drawing/2014/main" id="{904F8F7F-2189-4214-998D-6B1012112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08" y="2111842"/>
            <a:ext cx="815340" cy="790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ne segment | Verse and Dimensions Wikia | Fandom">
            <a:extLst>
              <a:ext uri="{FF2B5EF4-FFF2-40B4-BE49-F238E27FC236}">
                <a16:creationId xmlns:a16="http://schemas.microsoft.com/office/drawing/2014/main" id="{8FEA5092-2829-456A-8E4A-C3AD98E158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489" y="2111842"/>
            <a:ext cx="988243" cy="5867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s Line Segment? - [Definition, Facts &amp; Example]">
            <a:extLst>
              <a:ext uri="{FF2B5EF4-FFF2-40B4-BE49-F238E27FC236}">
                <a16:creationId xmlns:a16="http://schemas.microsoft.com/office/drawing/2014/main" id="{75D650C7-8F9F-42DD-8AFC-F528F14D76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1800" y="2238667"/>
            <a:ext cx="1181100" cy="3925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 is a Ray in Geometry? - Definition &amp; Examples - Math Class [2021  Video] | Study.com">
            <a:extLst>
              <a:ext uri="{FF2B5EF4-FFF2-40B4-BE49-F238E27FC236}">
                <a16:creationId xmlns:a16="http://schemas.microsoft.com/office/drawing/2014/main" id="{2C289F60-8CE9-4404-8B4B-10E58EA033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9058" y="2111842"/>
            <a:ext cx="1130017" cy="58674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50;p23">
            <a:extLst>
              <a:ext uri="{FF2B5EF4-FFF2-40B4-BE49-F238E27FC236}">
                <a16:creationId xmlns:a16="http://schemas.microsoft.com/office/drawing/2014/main" id="{D07BD1EA-84AB-4821-9626-18C57672ADAA}"/>
              </a:ext>
            </a:extLst>
          </p:cNvPr>
          <p:cNvSpPr/>
          <p:nvPr/>
        </p:nvSpPr>
        <p:spPr>
          <a:xfrm>
            <a:off x="6965443" y="1777573"/>
            <a:ext cx="1859404" cy="1394550"/>
          </a:xfrm>
          <a:prstGeom prst="flowChartPreparation">
            <a:avLst/>
          </a:prstGeom>
          <a:noFill/>
          <a:ln w="7620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chemeClr val="dk2"/>
              </a:solidFill>
              <a:latin typeface="Droid Serif"/>
              <a:ea typeface="Droid Serif"/>
              <a:cs typeface="Droid Serif"/>
              <a:sym typeface="Droid Serif"/>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4" name="Google Shape;164;p25"/>
          <p:cNvSpPr txBox="1">
            <a:spLocks noGrp="1"/>
          </p:cNvSpPr>
          <p:nvPr>
            <p:ph type="title"/>
          </p:nvPr>
        </p:nvSpPr>
        <p:spPr>
          <a:xfrm>
            <a:off x="3241650" y="99105"/>
            <a:ext cx="2660700" cy="36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IN" dirty="0">
                <a:solidFill>
                  <a:schemeClr val="accent2"/>
                </a:solidFill>
              </a:rPr>
              <a:t>DIFFERENT TYPES OF LINES</a:t>
            </a:r>
            <a:endParaRPr dirty="0">
              <a:solidFill>
                <a:schemeClr val="accent2"/>
              </a:solidFill>
            </a:endParaRPr>
          </a:p>
        </p:txBody>
      </p:sp>
      <p:sp>
        <p:nvSpPr>
          <p:cNvPr id="172" name="Google Shape;172;p25"/>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16</a:t>
            </a:fld>
            <a:endParaRPr/>
          </a:p>
        </p:txBody>
      </p:sp>
      <p:pic>
        <p:nvPicPr>
          <p:cNvPr id="12" name="Picture 2">
            <a:extLst>
              <a:ext uri="{FF2B5EF4-FFF2-40B4-BE49-F238E27FC236}">
                <a16:creationId xmlns:a16="http://schemas.microsoft.com/office/drawing/2014/main" id="{60BF2CC2-66E6-4DED-9E7C-22D62A7F654F}"/>
              </a:ext>
            </a:extLst>
          </p:cNvPr>
          <p:cNvPicPr>
            <a:picLocks noChangeAspect="1" noChangeArrowheads="1"/>
          </p:cNvPicPr>
          <p:nvPr/>
        </p:nvPicPr>
        <p:blipFill>
          <a:blip r:embed="rId3"/>
          <a:srcRect/>
          <a:stretch>
            <a:fillRect/>
          </a:stretch>
        </p:blipFill>
        <p:spPr bwMode="auto">
          <a:xfrm>
            <a:off x="335280" y="388621"/>
            <a:ext cx="3699193" cy="2377440"/>
          </a:xfrm>
          <a:prstGeom prst="rect">
            <a:avLst/>
          </a:prstGeom>
          <a:noFill/>
          <a:ln w="9525">
            <a:noFill/>
            <a:miter lim="800000"/>
            <a:headEnd/>
            <a:tailEnd/>
          </a:ln>
        </p:spPr>
      </p:pic>
      <p:sp>
        <p:nvSpPr>
          <p:cNvPr id="14" name="TextBox 13">
            <a:extLst>
              <a:ext uri="{FF2B5EF4-FFF2-40B4-BE49-F238E27FC236}">
                <a16:creationId xmlns:a16="http://schemas.microsoft.com/office/drawing/2014/main" id="{DB3ACA7D-EEEF-443A-A115-E529366EC94D}"/>
              </a:ext>
            </a:extLst>
          </p:cNvPr>
          <p:cNvSpPr txBox="1"/>
          <p:nvPr/>
        </p:nvSpPr>
        <p:spPr>
          <a:xfrm>
            <a:off x="335280" y="2901688"/>
            <a:ext cx="4686300" cy="369332"/>
          </a:xfrm>
          <a:prstGeom prst="rect">
            <a:avLst/>
          </a:prstGeom>
          <a:noFill/>
        </p:spPr>
        <p:txBody>
          <a:bodyPr wrap="square">
            <a:spAutoFit/>
          </a:bodyPr>
          <a:lstStyle/>
          <a:p>
            <a:r>
              <a:rPr lang="en-US" sz="1800" dirty="0">
                <a:latin typeface="Georgia" panose="02040502050405020303" pitchFamily="18" charset="0"/>
              </a:rPr>
              <a:t>Two lines passing through a common point.</a:t>
            </a:r>
          </a:p>
        </p:txBody>
      </p:sp>
      <p:pic>
        <p:nvPicPr>
          <p:cNvPr id="15" name="Picture 2">
            <a:extLst>
              <a:ext uri="{FF2B5EF4-FFF2-40B4-BE49-F238E27FC236}">
                <a16:creationId xmlns:a16="http://schemas.microsoft.com/office/drawing/2014/main" id="{42D67A75-29B3-4389-876A-FB22040475D9}"/>
              </a:ext>
            </a:extLst>
          </p:cNvPr>
          <p:cNvPicPr>
            <a:picLocks noChangeAspect="1" noChangeArrowheads="1"/>
          </p:cNvPicPr>
          <p:nvPr/>
        </p:nvPicPr>
        <p:blipFill>
          <a:blip r:embed="rId4"/>
          <a:srcRect/>
          <a:stretch>
            <a:fillRect/>
          </a:stretch>
        </p:blipFill>
        <p:spPr bwMode="auto">
          <a:xfrm>
            <a:off x="4866958" y="459405"/>
            <a:ext cx="3990975" cy="2377440"/>
          </a:xfrm>
          <a:prstGeom prst="rect">
            <a:avLst/>
          </a:prstGeom>
          <a:noFill/>
          <a:ln w="9525">
            <a:noFill/>
            <a:miter lim="800000"/>
            <a:headEnd/>
            <a:tailEnd/>
          </a:ln>
        </p:spPr>
      </p:pic>
      <p:sp>
        <p:nvSpPr>
          <p:cNvPr id="17" name="TextBox 16">
            <a:extLst>
              <a:ext uri="{FF2B5EF4-FFF2-40B4-BE49-F238E27FC236}">
                <a16:creationId xmlns:a16="http://schemas.microsoft.com/office/drawing/2014/main" id="{2AFAB996-FCBA-45D2-A499-2B1910A7CF40}"/>
              </a:ext>
            </a:extLst>
          </p:cNvPr>
          <p:cNvSpPr txBox="1"/>
          <p:nvPr/>
        </p:nvSpPr>
        <p:spPr>
          <a:xfrm>
            <a:off x="5448300" y="2901688"/>
            <a:ext cx="4572000" cy="369332"/>
          </a:xfrm>
          <a:prstGeom prst="rect">
            <a:avLst/>
          </a:prstGeom>
          <a:noFill/>
        </p:spPr>
        <p:txBody>
          <a:bodyPr wrap="square">
            <a:spAutoFit/>
          </a:bodyPr>
          <a:lstStyle/>
          <a:p>
            <a:r>
              <a:rPr lang="en-US" sz="1800" dirty="0">
                <a:latin typeface="Georgia" panose="02040502050405020303" pitchFamily="18" charset="0"/>
              </a:rPr>
              <a:t>They don’t meet.</a:t>
            </a:r>
          </a:p>
        </p:txBody>
      </p:sp>
      <p:sp>
        <p:nvSpPr>
          <p:cNvPr id="4" name="TextBox 3">
            <a:extLst>
              <a:ext uri="{FF2B5EF4-FFF2-40B4-BE49-F238E27FC236}">
                <a16:creationId xmlns:a16="http://schemas.microsoft.com/office/drawing/2014/main" id="{49DD1369-5F3F-4A6C-BC1B-ED2385A448C8}"/>
              </a:ext>
            </a:extLst>
          </p:cNvPr>
          <p:cNvSpPr txBox="1"/>
          <p:nvPr/>
        </p:nvSpPr>
        <p:spPr>
          <a:xfrm>
            <a:off x="640080" y="3741420"/>
            <a:ext cx="7010400" cy="369332"/>
          </a:xfrm>
          <a:prstGeom prst="rect">
            <a:avLst/>
          </a:prstGeom>
          <a:noFill/>
        </p:spPr>
        <p:txBody>
          <a:bodyPr wrap="square" rtlCol="0">
            <a:spAutoFit/>
          </a:bodyPr>
          <a:lstStyle/>
          <a:p>
            <a:r>
              <a:rPr lang="en-IN" sz="1800" dirty="0">
                <a:latin typeface="Georgia" panose="02040502050405020303" pitchFamily="18" charset="0"/>
              </a:rPr>
              <a:t>Where else can you see such lines?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85" name="Google Shape;185;p26"/>
          <p:cNvSpPr txBox="1">
            <a:spLocks noGrp="1"/>
          </p:cNvSpPr>
          <p:nvPr>
            <p:ph type="sldNum" idx="12"/>
          </p:nvPr>
        </p:nvSpPr>
        <p:spPr>
          <a:xfrm>
            <a:off x="-125" y="4593050"/>
            <a:ext cx="9144000" cy="55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17</a:t>
            </a:fld>
            <a:endParaRPr/>
          </a:p>
        </p:txBody>
      </p:sp>
      <p:pic>
        <p:nvPicPr>
          <p:cNvPr id="11" name="Picture 2">
            <a:extLst>
              <a:ext uri="{FF2B5EF4-FFF2-40B4-BE49-F238E27FC236}">
                <a16:creationId xmlns:a16="http://schemas.microsoft.com/office/drawing/2014/main" id="{787A943E-DB10-440B-8F85-E1E680D72310}"/>
              </a:ext>
            </a:extLst>
          </p:cNvPr>
          <p:cNvPicPr>
            <a:picLocks noChangeAspect="1" noChangeArrowheads="1"/>
          </p:cNvPicPr>
          <p:nvPr/>
        </p:nvPicPr>
        <p:blipFill>
          <a:blip r:embed="rId3"/>
          <a:srcRect/>
          <a:stretch>
            <a:fillRect/>
          </a:stretch>
        </p:blipFill>
        <p:spPr bwMode="auto">
          <a:xfrm>
            <a:off x="2674014" y="914401"/>
            <a:ext cx="3795722" cy="2133600"/>
          </a:xfrm>
          <a:prstGeom prst="rect">
            <a:avLst/>
          </a:prstGeom>
          <a:noFill/>
          <a:ln w="9525">
            <a:noFill/>
            <a:miter lim="800000"/>
            <a:headEnd/>
            <a:tailEnd/>
          </a:ln>
        </p:spPr>
      </p:pic>
      <p:sp>
        <p:nvSpPr>
          <p:cNvPr id="2" name="TextBox 1">
            <a:extLst>
              <a:ext uri="{FF2B5EF4-FFF2-40B4-BE49-F238E27FC236}">
                <a16:creationId xmlns:a16="http://schemas.microsoft.com/office/drawing/2014/main" id="{4E99BD49-0C02-4FDD-BC05-AEF66FC60499}"/>
              </a:ext>
            </a:extLst>
          </p:cNvPr>
          <p:cNvSpPr txBox="1"/>
          <p:nvPr/>
        </p:nvSpPr>
        <p:spPr>
          <a:xfrm>
            <a:off x="3048000" y="114300"/>
            <a:ext cx="3215640" cy="307777"/>
          </a:xfrm>
          <a:prstGeom prst="rect">
            <a:avLst/>
          </a:prstGeom>
          <a:noFill/>
        </p:spPr>
        <p:txBody>
          <a:bodyPr wrap="square" rtlCol="0">
            <a:spAutoFit/>
          </a:bodyPr>
          <a:lstStyle/>
          <a:p>
            <a:r>
              <a:rPr lang="en-IN" b="1" dirty="0">
                <a:solidFill>
                  <a:schemeClr val="accent2"/>
                </a:solidFill>
                <a:latin typeface="Georgia" panose="02040502050405020303" pitchFamily="18" charset="0"/>
              </a:rPr>
              <a:t>DIFFERENT TYPES OF CURVES</a:t>
            </a:r>
          </a:p>
        </p:txBody>
      </p:sp>
      <p:sp>
        <p:nvSpPr>
          <p:cNvPr id="14" name="TextBox 13">
            <a:extLst>
              <a:ext uri="{FF2B5EF4-FFF2-40B4-BE49-F238E27FC236}">
                <a16:creationId xmlns:a16="http://schemas.microsoft.com/office/drawing/2014/main" id="{42B2D7B4-3DAB-414D-B234-5C420C2984EA}"/>
              </a:ext>
            </a:extLst>
          </p:cNvPr>
          <p:cNvSpPr txBox="1"/>
          <p:nvPr/>
        </p:nvSpPr>
        <p:spPr>
          <a:xfrm>
            <a:off x="2686050" y="3266527"/>
            <a:ext cx="3939539" cy="369332"/>
          </a:xfrm>
          <a:prstGeom prst="rect">
            <a:avLst/>
          </a:prstGeom>
          <a:noFill/>
        </p:spPr>
        <p:txBody>
          <a:bodyPr wrap="square">
            <a:spAutoFit/>
          </a:bodyPr>
          <a:lstStyle/>
          <a:p>
            <a:r>
              <a:rPr lang="en-US" sz="1800" dirty="0">
                <a:latin typeface="Georgia" panose="02040502050405020303" pitchFamily="18" charset="0"/>
              </a:rPr>
              <a:t>The above is an example of a curve.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grpSp>
        <p:nvGrpSpPr>
          <p:cNvPr id="196" name="Google Shape;196;p27"/>
          <p:cNvGrpSpPr/>
          <p:nvPr/>
        </p:nvGrpSpPr>
        <p:grpSpPr>
          <a:xfrm>
            <a:off x="4355034" y="428165"/>
            <a:ext cx="433931" cy="318157"/>
            <a:chOff x="3936375" y="3703750"/>
            <a:chExt cx="453050" cy="332175"/>
          </a:xfrm>
        </p:grpSpPr>
        <p:sp>
          <p:nvSpPr>
            <p:cNvPr id="197" name="Google Shape;197;p27"/>
            <p:cNvSpPr/>
            <p:nvPr/>
          </p:nvSpPr>
          <p:spPr>
            <a:xfrm>
              <a:off x="3936375" y="3703750"/>
              <a:ext cx="453050" cy="332175"/>
            </a:xfrm>
            <a:custGeom>
              <a:avLst/>
              <a:gdLst/>
              <a:ahLst/>
              <a:cxnLst/>
              <a:rect l="l" t="t" r="r" b="b"/>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98" name="Google Shape;198;p27"/>
            <p:cNvSpPr/>
            <p:nvPr/>
          </p:nvSpPr>
          <p:spPr>
            <a:xfrm>
              <a:off x="3988875" y="3864325"/>
              <a:ext cx="77575" cy="133125"/>
            </a:xfrm>
            <a:custGeom>
              <a:avLst/>
              <a:gdLst/>
              <a:ahLst/>
              <a:cxnLst/>
              <a:rect l="l" t="t" r="r" b="b"/>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99" name="Google Shape;199;p27"/>
            <p:cNvSpPr/>
            <p:nvPr/>
          </p:nvSpPr>
          <p:spPr>
            <a:xfrm>
              <a:off x="4259350" y="3864325"/>
              <a:ext cx="77575" cy="133125"/>
            </a:xfrm>
            <a:custGeom>
              <a:avLst/>
              <a:gdLst/>
              <a:ahLst/>
              <a:cxnLst/>
              <a:rect l="l" t="t" r="r" b="b"/>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00" name="Google Shape;200;p27"/>
            <p:cNvSpPr/>
            <p:nvPr/>
          </p:nvSpPr>
          <p:spPr>
            <a:xfrm>
              <a:off x="4078625" y="3717800"/>
              <a:ext cx="77575" cy="279650"/>
            </a:xfrm>
            <a:custGeom>
              <a:avLst/>
              <a:gdLst/>
              <a:ahLst/>
              <a:cxnLst/>
              <a:rect l="l" t="t" r="r" b="b"/>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01" name="Google Shape;201;p27"/>
            <p:cNvSpPr/>
            <p:nvPr/>
          </p:nvSpPr>
          <p:spPr>
            <a:xfrm>
              <a:off x="4168375" y="3788625"/>
              <a:ext cx="78175" cy="208825"/>
            </a:xfrm>
            <a:custGeom>
              <a:avLst/>
              <a:gdLst/>
              <a:ahLst/>
              <a:cxnLst/>
              <a:rect l="l" t="t" r="r" b="b"/>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202" name="Google Shape;202;p27"/>
          <p:cNvSpPr txBox="1">
            <a:spLocks noGrp="1"/>
          </p:cNvSpPr>
          <p:nvPr>
            <p:ph type="sldNum" idx="12"/>
          </p:nvPr>
        </p:nvSpPr>
        <p:spPr>
          <a:xfrm>
            <a:off x="-125" y="4593050"/>
            <a:ext cx="9144000" cy="55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18</a:t>
            </a:fld>
            <a:endParaRPr/>
          </a:p>
        </p:txBody>
      </p:sp>
      <p:pic>
        <p:nvPicPr>
          <p:cNvPr id="15" name="Picture 2">
            <a:extLst>
              <a:ext uri="{FF2B5EF4-FFF2-40B4-BE49-F238E27FC236}">
                <a16:creationId xmlns:a16="http://schemas.microsoft.com/office/drawing/2014/main" id="{E9B8BF14-7A99-43D7-8870-CE587348B779}"/>
              </a:ext>
            </a:extLst>
          </p:cNvPr>
          <p:cNvPicPr>
            <a:picLocks noChangeAspect="1" noChangeArrowheads="1"/>
          </p:cNvPicPr>
          <p:nvPr/>
        </p:nvPicPr>
        <p:blipFill>
          <a:blip r:embed="rId3"/>
          <a:srcRect/>
          <a:stretch>
            <a:fillRect/>
          </a:stretch>
        </p:blipFill>
        <p:spPr bwMode="auto">
          <a:xfrm>
            <a:off x="4270429" y="863269"/>
            <a:ext cx="4309690" cy="2051247"/>
          </a:xfrm>
          <a:prstGeom prst="rect">
            <a:avLst/>
          </a:prstGeom>
          <a:noFill/>
          <a:ln w="9525">
            <a:noFill/>
            <a:miter lim="800000"/>
            <a:headEnd/>
            <a:tailEnd/>
          </a:ln>
        </p:spPr>
      </p:pic>
      <p:pic>
        <p:nvPicPr>
          <p:cNvPr id="16" name="Picture 2">
            <a:extLst>
              <a:ext uri="{FF2B5EF4-FFF2-40B4-BE49-F238E27FC236}">
                <a16:creationId xmlns:a16="http://schemas.microsoft.com/office/drawing/2014/main" id="{21F2D2D9-6465-4164-9A9B-815C4C609CFC}"/>
              </a:ext>
            </a:extLst>
          </p:cNvPr>
          <p:cNvPicPr>
            <a:picLocks noChangeAspect="1" noChangeArrowheads="1"/>
          </p:cNvPicPr>
          <p:nvPr/>
        </p:nvPicPr>
        <p:blipFill>
          <a:blip r:embed="rId4"/>
          <a:srcRect/>
          <a:stretch>
            <a:fillRect/>
          </a:stretch>
        </p:blipFill>
        <p:spPr bwMode="auto">
          <a:xfrm>
            <a:off x="1356360" y="785232"/>
            <a:ext cx="2095115" cy="2440305"/>
          </a:xfrm>
          <a:prstGeom prst="rect">
            <a:avLst/>
          </a:prstGeom>
          <a:noFill/>
          <a:ln w="9525">
            <a:noFill/>
            <a:miter lim="800000"/>
            <a:headEnd/>
            <a:tailEnd/>
          </a:ln>
        </p:spPr>
      </p:pic>
      <p:sp>
        <p:nvSpPr>
          <p:cNvPr id="18" name="TextBox 17">
            <a:extLst>
              <a:ext uri="{FF2B5EF4-FFF2-40B4-BE49-F238E27FC236}">
                <a16:creationId xmlns:a16="http://schemas.microsoft.com/office/drawing/2014/main" id="{0906A0C5-E651-47B6-AD9B-4848CA366AC1}"/>
              </a:ext>
            </a:extLst>
          </p:cNvPr>
          <p:cNvSpPr txBox="1"/>
          <p:nvPr/>
        </p:nvSpPr>
        <p:spPr>
          <a:xfrm>
            <a:off x="929640" y="3599894"/>
            <a:ext cx="3238500" cy="369332"/>
          </a:xfrm>
          <a:prstGeom prst="rect">
            <a:avLst/>
          </a:prstGeom>
          <a:noFill/>
        </p:spPr>
        <p:txBody>
          <a:bodyPr wrap="square">
            <a:spAutoFit/>
          </a:bodyPr>
          <a:lstStyle/>
          <a:p>
            <a:r>
              <a:rPr lang="en-US" sz="1800" b="1" dirty="0">
                <a:latin typeface="Georgia" panose="02040502050405020303" pitchFamily="18" charset="0"/>
              </a:rPr>
              <a:t>SIMPLE OPEN CURVE</a:t>
            </a:r>
          </a:p>
        </p:txBody>
      </p:sp>
      <p:sp>
        <p:nvSpPr>
          <p:cNvPr id="20" name="TextBox 19">
            <a:extLst>
              <a:ext uri="{FF2B5EF4-FFF2-40B4-BE49-F238E27FC236}">
                <a16:creationId xmlns:a16="http://schemas.microsoft.com/office/drawing/2014/main" id="{1553F94B-A6BA-4162-96C9-9F67C57222C6}"/>
              </a:ext>
            </a:extLst>
          </p:cNvPr>
          <p:cNvSpPr txBox="1"/>
          <p:nvPr/>
        </p:nvSpPr>
        <p:spPr>
          <a:xfrm>
            <a:off x="3848099" y="3492172"/>
            <a:ext cx="4747261" cy="954107"/>
          </a:xfrm>
          <a:prstGeom prst="rect">
            <a:avLst/>
          </a:prstGeom>
          <a:noFill/>
        </p:spPr>
        <p:txBody>
          <a:bodyPr wrap="square">
            <a:spAutoFit/>
          </a:bodyPr>
          <a:lstStyle/>
          <a:p>
            <a:pPr algn="ctr"/>
            <a:r>
              <a:rPr lang="en-US" sz="1400" dirty="0">
                <a:latin typeface="Georgia" panose="02040502050405020303" pitchFamily="18" charset="0"/>
              </a:rPr>
              <a:t>The boundary of this lake ( marked in yellow) </a:t>
            </a:r>
          </a:p>
          <a:p>
            <a:pPr algn="ctr"/>
            <a:r>
              <a:rPr lang="en-US" sz="1400" dirty="0">
                <a:latin typeface="Georgia" panose="02040502050405020303" pitchFamily="18" charset="0"/>
              </a:rPr>
              <a:t>is a simple closed curve.</a:t>
            </a:r>
          </a:p>
          <a:p>
            <a:pPr algn="ctr"/>
            <a:r>
              <a:rPr lang="en-US" sz="1400" dirty="0">
                <a:latin typeface="Georgia" panose="02040502050405020303" pitchFamily="18" charset="0"/>
              </a:rPr>
              <a:t>The boat (encircled in red) is in the interior of the curve. </a:t>
            </a:r>
          </a:p>
          <a:p>
            <a:pPr algn="ctr"/>
            <a:r>
              <a:rPr lang="en-US" sz="1400" dirty="0">
                <a:latin typeface="Georgia" panose="02040502050405020303" pitchFamily="18" charset="0"/>
              </a:rPr>
              <a:t>The tree ( encircled in red) is in the exterior of the curve</a:t>
            </a:r>
          </a:p>
        </p:txBody>
      </p:sp>
      <p:sp>
        <p:nvSpPr>
          <p:cNvPr id="22" name="TextBox 21">
            <a:extLst>
              <a:ext uri="{FF2B5EF4-FFF2-40B4-BE49-F238E27FC236}">
                <a16:creationId xmlns:a16="http://schemas.microsoft.com/office/drawing/2014/main" id="{26FB7E4D-D8F3-42DC-A229-850E3406B00A}"/>
              </a:ext>
            </a:extLst>
          </p:cNvPr>
          <p:cNvSpPr txBox="1"/>
          <p:nvPr/>
        </p:nvSpPr>
        <p:spPr>
          <a:xfrm>
            <a:off x="4701529" y="3111009"/>
            <a:ext cx="4572000" cy="369332"/>
          </a:xfrm>
          <a:prstGeom prst="rect">
            <a:avLst/>
          </a:prstGeom>
          <a:noFill/>
        </p:spPr>
        <p:txBody>
          <a:bodyPr wrap="square">
            <a:spAutoFit/>
          </a:bodyPr>
          <a:lstStyle/>
          <a:p>
            <a:r>
              <a:rPr lang="en-US" sz="1800" b="1" dirty="0">
                <a:latin typeface="Georgia" panose="02040502050405020303" pitchFamily="18" charset="0"/>
              </a:rPr>
              <a:t>SIMPLE CLOSED CURVE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8"/>
          <p:cNvSpPr txBox="1">
            <a:spLocks noGrp="1"/>
          </p:cNvSpPr>
          <p:nvPr>
            <p:ph type="title"/>
          </p:nvPr>
        </p:nvSpPr>
        <p:spPr>
          <a:xfrm>
            <a:off x="3241650" y="99105"/>
            <a:ext cx="2660700" cy="36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IN" dirty="0">
                <a:solidFill>
                  <a:schemeClr val="accent1"/>
                </a:solidFill>
              </a:rPr>
              <a:t>WHAT DO YOU GET?</a:t>
            </a:r>
            <a:endParaRPr dirty="0">
              <a:solidFill>
                <a:schemeClr val="accent1"/>
              </a:solidFill>
            </a:endParaRPr>
          </a:p>
        </p:txBody>
      </p:sp>
      <p:sp>
        <p:nvSpPr>
          <p:cNvPr id="211" name="Google Shape;211;p28"/>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19</a:t>
            </a:fld>
            <a:endParaRPr/>
          </a:p>
        </p:txBody>
      </p:sp>
      <p:pic>
        <p:nvPicPr>
          <p:cNvPr id="7" name="Picture 2">
            <a:extLst>
              <a:ext uri="{FF2B5EF4-FFF2-40B4-BE49-F238E27FC236}">
                <a16:creationId xmlns:a16="http://schemas.microsoft.com/office/drawing/2014/main" id="{C38DEAE1-1552-479C-93DB-8E9B64C5AC37}"/>
              </a:ext>
            </a:extLst>
          </p:cNvPr>
          <p:cNvPicPr>
            <a:picLocks noChangeAspect="1" noChangeArrowheads="1"/>
          </p:cNvPicPr>
          <p:nvPr/>
        </p:nvPicPr>
        <p:blipFill>
          <a:blip r:embed="rId3"/>
          <a:srcRect/>
          <a:stretch>
            <a:fillRect/>
          </a:stretch>
        </p:blipFill>
        <p:spPr bwMode="auto">
          <a:xfrm>
            <a:off x="671512" y="525780"/>
            <a:ext cx="3228975" cy="3924300"/>
          </a:xfrm>
          <a:prstGeom prst="rect">
            <a:avLst/>
          </a:prstGeom>
          <a:noFill/>
          <a:ln w="9525">
            <a:noFill/>
            <a:miter lim="800000"/>
            <a:headEnd/>
            <a:tailEnd/>
          </a:ln>
        </p:spPr>
      </p:pic>
      <p:sp>
        <p:nvSpPr>
          <p:cNvPr id="9" name="TextBox 8">
            <a:extLst>
              <a:ext uri="{FF2B5EF4-FFF2-40B4-BE49-F238E27FC236}">
                <a16:creationId xmlns:a16="http://schemas.microsoft.com/office/drawing/2014/main" id="{F11999C0-0675-4DCC-B7F5-246B5619C276}"/>
              </a:ext>
            </a:extLst>
          </p:cNvPr>
          <p:cNvSpPr txBox="1"/>
          <p:nvPr/>
        </p:nvSpPr>
        <p:spPr>
          <a:xfrm>
            <a:off x="3825240" y="1533823"/>
            <a:ext cx="5052060" cy="1200329"/>
          </a:xfrm>
          <a:prstGeom prst="rect">
            <a:avLst/>
          </a:prstGeom>
          <a:noFill/>
        </p:spPr>
        <p:txBody>
          <a:bodyPr wrap="square">
            <a:spAutoFit/>
          </a:bodyPr>
          <a:lstStyle/>
          <a:p>
            <a:pPr algn="ctr"/>
            <a:r>
              <a:rPr lang="en-US" sz="1800" dirty="0">
                <a:latin typeface="Georgia" panose="02040502050405020303" pitchFamily="18" charset="0"/>
              </a:rPr>
              <a:t>A Polygon is a simple closed figure made up of line segments.</a:t>
            </a:r>
          </a:p>
          <a:p>
            <a:pPr algn="ctr"/>
            <a:r>
              <a:rPr lang="en-US" sz="1800" dirty="0">
                <a:latin typeface="Georgia" panose="02040502050405020303" pitchFamily="18" charset="0"/>
              </a:rPr>
              <a:t>The </a:t>
            </a:r>
            <a:r>
              <a:rPr lang="en-US" sz="1800" dirty="0" err="1">
                <a:latin typeface="Georgia" panose="02040502050405020303" pitchFamily="18" charset="0"/>
              </a:rPr>
              <a:t>centre</a:t>
            </a:r>
            <a:r>
              <a:rPr lang="en-US" sz="1800" dirty="0">
                <a:latin typeface="Georgia" panose="02040502050405020303" pitchFamily="18" charset="0"/>
              </a:rPr>
              <a:t> point of these 3 leaves when joined gives a triangle ( 3 sides).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8" name="Google Shape;68;p13"/>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a:t>
            </a:fld>
            <a:endParaRPr/>
          </a:p>
        </p:txBody>
      </p:sp>
      <p:sp>
        <p:nvSpPr>
          <p:cNvPr id="3" name="Title 2">
            <a:extLst>
              <a:ext uri="{FF2B5EF4-FFF2-40B4-BE49-F238E27FC236}">
                <a16:creationId xmlns:a16="http://schemas.microsoft.com/office/drawing/2014/main" id="{C596F51C-6FF0-4BDB-B3B2-72B928C93BDC}"/>
              </a:ext>
            </a:extLst>
          </p:cNvPr>
          <p:cNvSpPr>
            <a:spLocks noGrp="1"/>
          </p:cNvSpPr>
          <p:nvPr>
            <p:ph type="title"/>
          </p:nvPr>
        </p:nvSpPr>
        <p:spPr>
          <a:xfrm>
            <a:off x="3241650" y="175259"/>
            <a:ext cx="2660700" cy="284145"/>
          </a:xfrm>
        </p:spPr>
        <p:txBody>
          <a:bodyPr/>
          <a:lstStyle/>
          <a:p>
            <a:r>
              <a:rPr lang="en-U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UNDERSTANDING ELEMENTARY SHAPES</a:t>
            </a:r>
            <a:br>
              <a:rPr lang="en-US" sz="1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en-IN" dirty="0"/>
          </a:p>
        </p:txBody>
      </p:sp>
      <p:pic>
        <p:nvPicPr>
          <p:cNvPr id="9" name="Picture 9">
            <a:extLst>
              <a:ext uri="{FF2B5EF4-FFF2-40B4-BE49-F238E27FC236}">
                <a16:creationId xmlns:a16="http://schemas.microsoft.com/office/drawing/2014/main" id="{55E36905-6359-43C5-8CC0-D42EFE725823}"/>
              </a:ext>
            </a:extLst>
          </p:cNvPr>
          <p:cNvPicPr>
            <a:picLocks noChangeAspect="1" noChangeArrowheads="1"/>
          </p:cNvPicPr>
          <p:nvPr/>
        </p:nvPicPr>
        <p:blipFill>
          <a:blip r:embed="rId3"/>
          <a:srcRect/>
          <a:stretch>
            <a:fillRect/>
          </a:stretch>
        </p:blipFill>
        <p:spPr bwMode="auto">
          <a:xfrm>
            <a:off x="2581258" y="770025"/>
            <a:ext cx="3657600" cy="3657600"/>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lvl="0"/>
            <a:fld id="{00000000-1234-1234-1234-123412341234}" type="slidenum">
              <a:rPr lang="en" smtClean="0"/>
              <a:pPr lvl="0"/>
              <a:t>20</a:t>
            </a:fld>
            <a:endParaRPr lang="en"/>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841" y="52460"/>
            <a:ext cx="7109460" cy="4815840"/>
          </a:xfrm>
          <a:prstGeom prst="rect">
            <a:avLst/>
          </a:prstGeom>
        </p:spPr>
      </p:pic>
    </p:spTree>
    <p:extLst>
      <p:ext uri="{BB962C8B-B14F-4D97-AF65-F5344CB8AC3E}">
        <p14:creationId xmlns:p14="http://schemas.microsoft.com/office/powerpoint/2010/main" val="126849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5A182E-8E00-4441-95D5-DF96017D020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dirty="0"/>
          </a:p>
        </p:txBody>
      </p:sp>
      <p:pic>
        <p:nvPicPr>
          <p:cNvPr id="3" name="Picture 2">
            <a:extLst>
              <a:ext uri="{FF2B5EF4-FFF2-40B4-BE49-F238E27FC236}">
                <a16:creationId xmlns:a16="http://schemas.microsoft.com/office/drawing/2014/main" id="{D8C29C92-35B8-4205-83E7-4808B31DE511}"/>
              </a:ext>
            </a:extLst>
          </p:cNvPr>
          <p:cNvPicPr>
            <a:picLocks noChangeAspect="1" noChangeArrowheads="1"/>
          </p:cNvPicPr>
          <p:nvPr/>
        </p:nvPicPr>
        <p:blipFill>
          <a:blip r:embed="rId2"/>
          <a:srcRect/>
          <a:stretch>
            <a:fillRect/>
          </a:stretch>
        </p:blipFill>
        <p:spPr bwMode="auto">
          <a:xfrm>
            <a:off x="807720" y="640081"/>
            <a:ext cx="2695575" cy="3238499"/>
          </a:xfrm>
          <a:prstGeom prst="rect">
            <a:avLst/>
          </a:prstGeom>
          <a:noFill/>
          <a:ln w="9525">
            <a:noFill/>
            <a:miter lim="800000"/>
            <a:headEnd/>
            <a:tailEnd/>
          </a:ln>
        </p:spPr>
      </p:pic>
      <p:sp>
        <p:nvSpPr>
          <p:cNvPr id="5" name="TextBox 4">
            <a:extLst>
              <a:ext uri="{FF2B5EF4-FFF2-40B4-BE49-F238E27FC236}">
                <a16:creationId xmlns:a16="http://schemas.microsoft.com/office/drawing/2014/main" id="{5A31C004-429C-4741-8D75-2A67A55CA923}"/>
              </a:ext>
            </a:extLst>
          </p:cNvPr>
          <p:cNvSpPr txBox="1"/>
          <p:nvPr/>
        </p:nvSpPr>
        <p:spPr>
          <a:xfrm>
            <a:off x="638175" y="3857088"/>
            <a:ext cx="4977765" cy="646331"/>
          </a:xfrm>
          <a:prstGeom prst="rect">
            <a:avLst/>
          </a:prstGeom>
          <a:noFill/>
        </p:spPr>
        <p:txBody>
          <a:bodyPr wrap="square">
            <a:spAutoFit/>
          </a:bodyPr>
          <a:lstStyle/>
          <a:p>
            <a:r>
              <a:rPr lang="en-US" sz="1800" dirty="0">
                <a:latin typeface="Georgia" panose="02040502050405020303" pitchFamily="18" charset="0"/>
              </a:rPr>
              <a:t>A constellation marked in the night sky above is in </a:t>
            </a:r>
            <a:r>
              <a:rPr lang="en-US" sz="1800" b="1" dirty="0">
                <a:latin typeface="Georgia" panose="02040502050405020303" pitchFamily="18" charset="0"/>
              </a:rPr>
              <a:t>Quadrilateral </a:t>
            </a:r>
            <a:r>
              <a:rPr lang="en-US" sz="1800" dirty="0">
                <a:latin typeface="Georgia" panose="02040502050405020303" pitchFamily="18" charset="0"/>
              </a:rPr>
              <a:t>formation.</a:t>
            </a:r>
          </a:p>
        </p:txBody>
      </p:sp>
      <p:pic>
        <p:nvPicPr>
          <p:cNvPr id="6" name="Picture 2">
            <a:extLst>
              <a:ext uri="{FF2B5EF4-FFF2-40B4-BE49-F238E27FC236}">
                <a16:creationId xmlns:a16="http://schemas.microsoft.com/office/drawing/2014/main" id="{552FAC9D-390E-4152-BF70-1AB7988BE4B0}"/>
              </a:ext>
            </a:extLst>
          </p:cNvPr>
          <p:cNvPicPr>
            <a:picLocks noChangeAspect="1" noChangeArrowheads="1"/>
          </p:cNvPicPr>
          <p:nvPr/>
        </p:nvPicPr>
        <p:blipFill>
          <a:blip r:embed="rId3"/>
          <a:srcRect/>
          <a:stretch>
            <a:fillRect/>
          </a:stretch>
        </p:blipFill>
        <p:spPr bwMode="auto">
          <a:xfrm>
            <a:off x="5121287" y="868680"/>
            <a:ext cx="3099740" cy="2493108"/>
          </a:xfrm>
          <a:prstGeom prst="rect">
            <a:avLst/>
          </a:prstGeom>
          <a:noFill/>
          <a:ln w="9525">
            <a:noFill/>
            <a:miter lim="800000"/>
            <a:headEnd/>
            <a:tailEnd/>
          </a:ln>
        </p:spPr>
      </p:pic>
      <p:sp>
        <p:nvSpPr>
          <p:cNvPr id="8" name="TextBox 7">
            <a:extLst>
              <a:ext uri="{FF2B5EF4-FFF2-40B4-BE49-F238E27FC236}">
                <a16:creationId xmlns:a16="http://schemas.microsoft.com/office/drawing/2014/main" id="{95794277-9900-4A70-98CE-A3111625FD5A}"/>
              </a:ext>
            </a:extLst>
          </p:cNvPr>
          <p:cNvSpPr txBox="1"/>
          <p:nvPr/>
        </p:nvSpPr>
        <p:spPr>
          <a:xfrm>
            <a:off x="5448300" y="3505847"/>
            <a:ext cx="3057525" cy="923330"/>
          </a:xfrm>
          <a:prstGeom prst="rect">
            <a:avLst/>
          </a:prstGeom>
          <a:noFill/>
        </p:spPr>
        <p:txBody>
          <a:bodyPr wrap="square">
            <a:spAutoFit/>
          </a:bodyPr>
          <a:lstStyle/>
          <a:p>
            <a:r>
              <a:rPr lang="en-US" sz="1800" dirty="0">
                <a:latin typeface="Georgia" panose="02040502050405020303" pitchFamily="18" charset="0"/>
              </a:rPr>
              <a:t>The </a:t>
            </a:r>
            <a:r>
              <a:rPr lang="en-US" sz="1800" dirty="0" err="1">
                <a:latin typeface="Georgia" panose="02040502050405020303" pitchFamily="18" charset="0"/>
              </a:rPr>
              <a:t>centre</a:t>
            </a:r>
            <a:r>
              <a:rPr lang="en-US" sz="1800" dirty="0">
                <a:latin typeface="Georgia" panose="02040502050405020303" pitchFamily="18" charset="0"/>
              </a:rPr>
              <a:t> point of these 5 leaves when joined gives a </a:t>
            </a:r>
            <a:r>
              <a:rPr lang="en-US" sz="1800" b="1" dirty="0">
                <a:latin typeface="Georgia" panose="02040502050405020303" pitchFamily="18" charset="0"/>
              </a:rPr>
              <a:t>Pentagon</a:t>
            </a:r>
            <a:r>
              <a:rPr lang="en-US" sz="1800" dirty="0">
                <a:latin typeface="Georgia" panose="02040502050405020303" pitchFamily="18" charset="0"/>
              </a:rPr>
              <a:t> ( 5 sides)</a:t>
            </a:r>
          </a:p>
        </p:txBody>
      </p:sp>
    </p:spTree>
    <p:extLst>
      <p:ext uri="{BB962C8B-B14F-4D97-AF65-F5344CB8AC3E}">
        <p14:creationId xmlns:p14="http://schemas.microsoft.com/office/powerpoint/2010/main" val="1782623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CC044-0A65-4F99-B25E-611546008821}"/>
              </a:ext>
            </a:extLst>
          </p:cNvPr>
          <p:cNvSpPr>
            <a:spLocks noGrp="1"/>
          </p:cNvSpPr>
          <p:nvPr>
            <p:ph type="title"/>
          </p:nvPr>
        </p:nvSpPr>
        <p:spPr/>
        <p:txBody>
          <a:bodyPr/>
          <a:lstStyle/>
          <a:p>
            <a:r>
              <a:rPr lang="en-IN" dirty="0">
                <a:solidFill>
                  <a:schemeClr val="accent2"/>
                </a:solidFill>
              </a:rPr>
              <a:t>A GAME</a:t>
            </a:r>
          </a:p>
        </p:txBody>
      </p:sp>
      <p:sp>
        <p:nvSpPr>
          <p:cNvPr id="3" name="Slide Number Placeholder 2">
            <a:extLst>
              <a:ext uri="{FF2B5EF4-FFF2-40B4-BE49-F238E27FC236}">
                <a16:creationId xmlns:a16="http://schemas.microsoft.com/office/drawing/2014/main" id="{2647D9ED-9631-4B93-8741-ACA9E2A90B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sp>
        <p:nvSpPr>
          <p:cNvPr id="4" name="TextBox 3">
            <a:extLst>
              <a:ext uri="{FF2B5EF4-FFF2-40B4-BE49-F238E27FC236}">
                <a16:creationId xmlns:a16="http://schemas.microsoft.com/office/drawing/2014/main" id="{98C75106-8F28-4865-9A9E-E342776EDACC}"/>
              </a:ext>
            </a:extLst>
          </p:cNvPr>
          <p:cNvSpPr txBox="1"/>
          <p:nvPr/>
        </p:nvSpPr>
        <p:spPr>
          <a:xfrm>
            <a:off x="304800" y="802035"/>
            <a:ext cx="8229600" cy="3539430"/>
          </a:xfrm>
          <a:prstGeom prst="rect">
            <a:avLst/>
          </a:prstGeom>
          <a:noFill/>
        </p:spPr>
        <p:txBody>
          <a:bodyPr wrap="square">
            <a:spAutoFit/>
          </a:bodyPr>
          <a:lstStyle/>
          <a:p>
            <a:r>
              <a:rPr lang="en-US" b="0" i="0" dirty="0">
                <a:solidFill>
                  <a:srgbClr val="000000"/>
                </a:solidFill>
                <a:effectLst/>
                <a:latin typeface="Georgia" panose="02040502050405020303" pitchFamily="18" charset="0"/>
              </a:rPr>
              <a:t>This game can be played against the computer, or against a friend.</a:t>
            </a:r>
            <a:br>
              <a:rPr lang="en-US" dirty="0">
                <a:latin typeface="Georgia" panose="02040502050405020303" pitchFamily="18" charset="0"/>
              </a:rPr>
            </a:br>
            <a:br>
              <a:rPr lang="en-US" dirty="0">
                <a:latin typeface="Georgia" panose="02040502050405020303" pitchFamily="18" charset="0"/>
              </a:rPr>
            </a:br>
            <a:r>
              <a:rPr lang="en-US" b="0" i="0" dirty="0">
                <a:solidFill>
                  <a:srgbClr val="000000"/>
                </a:solidFill>
                <a:effectLst/>
                <a:latin typeface="Georgia" panose="02040502050405020303" pitchFamily="18" charset="0"/>
              </a:rPr>
              <a:t>Players take it in turns to click on a dot on the grid - first player's dots will be blue and the second player's (or computer's) will be red. The winner is the first to have four dots that can be joined by straight lines to form a square.</a:t>
            </a:r>
            <a:br>
              <a:rPr lang="en-US" dirty="0">
                <a:latin typeface="Georgia" panose="02040502050405020303" pitchFamily="18" charset="0"/>
              </a:rPr>
            </a:br>
            <a:br>
              <a:rPr lang="en-US" dirty="0">
                <a:latin typeface="Georgia" panose="02040502050405020303" pitchFamily="18" charset="0"/>
              </a:rPr>
            </a:br>
            <a:r>
              <a:rPr lang="en-US" b="0" i="0" dirty="0">
                <a:solidFill>
                  <a:srgbClr val="000000"/>
                </a:solidFill>
                <a:effectLst/>
                <a:latin typeface="Georgia" panose="02040502050405020303" pitchFamily="18" charset="0"/>
              </a:rPr>
              <a:t>Squares can be any size and can be tilted.</a:t>
            </a:r>
            <a:br>
              <a:rPr lang="en-US" dirty="0">
                <a:latin typeface="Georgia" panose="02040502050405020303" pitchFamily="18" charset="0"/>
              </a:rPr>
            </a:br>
            <a:br>
              <a:rPr lang="en-US" dirty="0">
                <a:latin typeface="Georgia" panose="02040502050405020303" pitchFamily="18" charset="0"/>
              </a:rPr>
            </a:br>
            <a:r>
              <a:rPr lang="en-US" b="0" i="0" dirty="0">
                <a:solidFill>
                  <a:srgbClr val="000000"/>
                </a:solidFill>
                <a:effectLst/>
                <a:latin typeface="Georgia" panose="02040502050405020303" pitchFamily="18" charset="0"/>
              </a:rPr>
              <a:t>If you've played a few times against a friend, you might like to discuss your strategies, and then test them by playing against the computer.</a:t>
            </a:r>
            <a:br>
              <a:rPr lang="en-US" dirty="0">
                <a:latin typeface="Georgia" panose="02040502050405020303" pitchFamily="18" charset="0"/>
              </a:rPr>
            </a:br>
            <a:br>
              <a:rPr lang="en-US" dirty="0">
                <a:latin typeface="Georgia" panose="02040502050405020303" pitchFamily="18" charset="0"/>
              </a:rPr>
            </a:br>
            <a:r>
              <a:rPr lang="en-US" b="0" i="0" dirty="0">
                <a:solidFill>
                  <a:srgbClr val="000000"/>
                </a:solidFill>
                <a:effectLst/>
                <a:latin typeface="Georgia" panose="02040502050405020303" pitchFamily="18" charset="0"/>
              </a:rPr>
              <a:t>For an extra challenge, why not increase the size of the grid using the arrow buttons?</a:t>
            </a:r>
          </a:p>
          <a:p>
            <a:endParaRPr lang="en-US" dirty="0">
              <a:latin typeface="Georgia" panose="02040502050405020303" pitchFamily="18" charset="0"/>
            </a:endParaRPr>
          </a:p>
          <a:p>
            <a:r>
              <a:rPr lang="en-IN" dirty="0">
                <a:latin typeface="Georgia" panose="02040502050405020303" pitchFamily="18" charset="0"/>
                <a:hlinkClick r:id="rId2"/>
              </a:rPr>
              <a:t>https://nrich.maths.org/square-it/</a:t>
            </a:r>
            <a:endParaRPr lang="en-US" dirty="0">
              <a:latin typeface="Georgia" panose="02040502050405020303" pitchFamily="18" charset="0"/>
            </a:endParaRPr>
          </a:p>
          <a:p>
            <a:endParaRPr lang="en-US" dirty="0">
              <a:latin typeface="Verdana" panose="020B0604030504040204" pitchFamily="34" charset="0"/>
            </a:endParaRPr>
          </a:p>
          <a:p>
            <a:endParaRPr lang="en-IN" dirty="0"/>
          </a:p>
        </p:txBody>
      </p:sp>
    </p:spTree>
    <p:extLst>
      <p:ext uri="{BB962C8B-B14F-4D97-AF65-F5344CB8AC3E}">
        <p14:creationId xmlns:p14="http://schemas.microsoft.com/office/powerpoint/2010/main" val="3992357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1C61-B04B-4E67-AF28-64C7FB49655F}"/>
              </a:ext>
            </a:extLst>
          </p:cNvPr>
          <p:cNvSpPr>
            <a:spLocks noGrp="1"/>
          </p:cNvSpPr>
          <p:nvPr>
            <p:ph type="title"/>
          </p:nvPr>
        </p:nvSpPr>
        <p:spPr/>
        <p:txBody>
          <a:bodyPr/>
          <a:lstStyle/>
          <a:p>
            <a:r>
              <a:rPr lang="en-IN" dirty="0">
                <a:solidFill>
                  <a:schemeClr val="accent1"/>
                </a:solidFill>
              </a:rPr>
              <a:t>POLYGON</a:t>
            </a:r>
          </a:p>
        </p:txBody>
      </p:sp>
      <p:sp>
        <p:nvSpPr>
          <p:cNvPr id="3" name="Slide Number Placeholder 2">
            <a:extLst>
              <a:ext uri="{FF2B5EF4-FFF2-40B4-BE49-F238E27FC236}">
                <a16:creationId xmlns:a16="http://schemas.microsoft.com/office/drawing/2014/main" id="{62FCAB9F-81FC-4415-9BD1-321AFB482F2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sp>
        <p:nvSpPr>
          <p:cNvPr id="5" name="TextBox 4">
            <a:extLst>
              <a:ext uri="{FF2B5EF4-FFF2-40B4-BE49-F238E27FC236}">
                <a16:creationId xmlns:a16="http://schemas.microsoft.com/office/drawing/2014/main" id="{E4CA73D9-FEF9-4CE4-8A8C-11F92D4DCD20}"/>
              </a:ext>
            </a:extLst>
          </p:cNvPr>
          <p:cNvSpPr txBox="1"/>
          <p:nvPr/>
        </p:nvSpPr>
        <p:spPr>
          <a:xfrm>
            <a:off x="363855" y="3354080"/>
            <a:ext cx="4572000" cy="646331"/>
          </a:xfrm>
          <a:prstGeom prst="rect">
            <a:avLst/>
          </a:prstGeom>
          <a:noFill/>
        </p:spPr>
        <p:txBody>
          <a:bodyPr wrap="square">
            <a:spAutoFit/>
          </a:bodyPr>
          <a:lstStyle/>
          <a:p>
            <a:r>
              <a:rPr lang="en-US" sz="1800" dirty="0">
                <a:latin typeface="Georgia" panose="02040502050405020303" pitchFamily="18" charset="0"/>
              </a:rPr>
              <a:t>A cut lady’s finger reveals a characteristic </a:t>
            </a:r>
            <a:r>
              <a:rPr lang="en-US" sz="1800" b="1" dirty="0">
                <a:latin typeface="Georgia" panose="02040502050405020303" pitchFamily="18" charset="0"/>
              </a:rPr>
              <a:t>Hexagon</a:t>
            </a:r>
            <a:r>
              <a:rPr lang="en-US" sz="1800" dirty="0">
                <a:latin typeface="Georgia" panose="02040502050405020303" pitchFamily="18" charset="0"/>
              </a:rPr>
              <a:t> (6 sides)</a:t>
            </a:r>
          </a:p>
        </p:txBody>
      </p:sp>
      <p:pic>
        <p:nvPicPr>
          <p:cNvPr id="6" name="Picture 2">
            <a:extLst>
              <a:ext uri="{FF2B5EF4-FFF2-40B4-BE49-F238E27FC236}">
                <a16:creationId xmlns:a16="http://schemas.microsoft.com/office/drawing/2014/main" id="{9A79D717-4879-40F8-A6D7-46FFEB5FA5EB}"/>
              </a:ext>
            </a:extLst>
          </p:cNvPr>
          <p:cNvPicPr>
            <a:picLocks noChangeAspect="1" noChangeArrowheads="1"/>
          </p:cNvPicPr>
          <p:nvPr/>
        </p:nvPicPr>
        <p:blipFill>
          <a:blip r:embed="rId2"/>
          <a:srcRect/>
          <a:stretch>
            <a:fillRect/>
          </a:stretch>
        </p:blipFill>
        <p:spPr bwMode="auto">
          <a:xfrm>
            <a:off x="381000" y="459405"/>
            <a:ext cx="3990975" cy="2697163"/>
          </a:xfrm>
          <a:prstGeom prst="rect">
            <a:avLst/>
          </a:prstGeom>
          <a:noFill/>
          <a:ln w="9525">
            <a:noFill/>
            <a:miter lim="800000"/>
            <a:headEnd/>
            <a:tailEnd/>
          </a:ln>
        </p:spPr>
      </p:pic>
      <p:pic>
        <p:nvPicPr>
          <p:cNvPr id="7" name="Picture 3">
            <a:extLst>
              <a:ext uri="{FF2B5EF4-FFF2-40B4-BE49-F238E27FC236}">
                <a16:creationId xmlns:a16="http://schemas.microsoft.com/office/drawing/2014/main" id="{073D4288-FA20-4669-A9D5-BB8D554B9514}"/>
              </a:ext>
            </a:extLst>
          </p:cNvPr>
          <p:cNvPicPr>
            <a:picLocks noChangeAspect="1" noChangeArrowheads="1"/>
          </p:cNvPicPr>
          <p:nvPr/>
        </p:nvPicPr>
        <p:blipFill>
          <a:blip r:embed="rId3"/>
          <a:srcRect/>
          <a:stretch>
            <a:fillRect/>
          </a:stretch>
        </p:blipFill>
        <p:spPr bwMode="auto">
          <a:xfrm>
            <a:off x="5148580" y="518160"/>
            <a:ext cx="3251200" cy="2697163"/>
          </a:xfrm>
          <a:prstGeom prst="rect">
            <a:avLst/>
          </a:prstGeom>
          <a:noFill/>
          <a:ln w="9525">
            <a:noFill/>
            <a:miter lim="800000"/>
            <a:headEnd/>
            <a:tailEnd/>
          </a:ln>
          <a:effectLst/>
        </p:spPr>
      </p:pic>
    </p:spTree>
    <p:extLst>
      <p:ext uri="{BB962C8B-B14F-4D97-AF65-F5344CB8AC3E}">
        <p14:creationId xmlns:p14="http://schemas.microsoft.com/office/powerpoint/2010/main" val="2333565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FB6A3-1684-4848-8EF5-67B57157FA4E}"/>
              </a:ext>
            </a:extLst>
          </p:cNvPr>
          <p:cNvSpPr>
            <a:spLocks noGrp="1"/>
          </p:cNvSpPr>
          <p:nvPr>
            <p:ph type="title"/>
          </p:nvPr>
        </p:nvSpPr>
        <p:spPr/>
        <p:txBody>
          <a:bodyPr/>
          <a:lstStyle/>
          <a:p>
            <a:r>
              <a:rPr lang="en-IN" dirty="0">
                <a:solidFill>
                  <a:schemeClr val="accent1"/>
                </a:solidFill>
              </a:rPr>
              <a:t>HEXAGONS IN NATURE</a:t>
            </a:r>
          </a:p>
        </p:txBody>
      </p:sp>
      <p:sp>
        <p:nvSpPr>
          <p:cNvPr id="3" name="Slide Number Placeholder 2">
            <a:extLst>
              <a:ext uri="{FF2B5EF4-FFF2-40B4-BE49-F238E27FC236}">
                <a16:creationId xmlns:a16="http://schemas.microsoft.com/office/drawing/2014/main" id="{B7C447E2-491E-46D5-8891-CA9C59F548A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a:p>
        </p:txBody>
      </p:sp>
      <p:pic>
        <p:nvPicPr>
          <p:cNvPr id="4" name="Picture 3" descr="Why is The Hexagon Everywhere? All About This Seemingly Common Shape">
            <a:extLst>
              <a:ext uri="{FF2B5EF4-FFF2-40B4-BE49-F238E27FC236}">
                <a16:creationId xmlns:a16="http://schemas.microsoft.com/office/drawing/2014/main" id="{CB71531B-8C71-4566-B96A-CABE6F00A078}"/>
              </a:ext>
            </a:extLst>
          </p:cNvPr>
          <p:cNvPicPr/>
          <p:nvPr/>
        </p:nvPicPr>
        <p:blipFill>
          <a:blip r:embed="rId2"/>
          <a:srcRect/>
          <a:stretch>
            <a:fillRect/>
          </a:stretch>
        </p:blipFill>
        <p:spPr bwMode="auto">
          <a:xfrm>
            <a:off x="2697479" y="662939"/>
            <a:ext cx="3954781" cy="2924175"/>
          </a:xfrm>
          <a:prstGeom prst="rect">
            <a:avLst/>
          </a:prstGeom>
          <a:noFill/>
          <a:ln w="9525">
            <a:noFill/>
            <a:miter lim="800000"/>
            <a:headEnd/>
            <a:tailEnd/>
          </a:ln>
        </p:spPr>
      </p:pic>
    </p:spTree>
    <p:extLst>
      <p:ext uri="{BB962C8B-B14F-4D97-AF65-F5344CB8AC3E}">
        <p14:creationId xmlns:p14="http://schemas.microsoft.com/office/powerpoint/2010/main" val="2422075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D802-D63B-4AC2-B0D4-33BDF04CAA51}"/>
              </a:ext>
            </a:extLst>
          </p:cNvPr>
          <p:cNvSpPr>
            <a:spLocks noGrp="1"/>
          </p:cNvSpPr>
          <p:nvPr>
            <p:ph type="title"/>
          </p:nvPr>
        </p:nvSpPr>
        <p:spPr/>
        <p:txBody>
          <a:bodyPr/>
          <a:lstStyle/>
          <a:p>
            <a:r>
              <a:rPr lang="en-US" sz="1200" dirty="0">
                <a:solidFill>
                  <a:schemeClr val="accent1"/>
                </a:solidFill>
              </a:rPr>
              <a:t>GEOMETRY IN TESELLATIONS</a:t>
            </a:r>
            <a:br>
              <a:rPr lang="en-US" sz="1200" dirty="0"/>
            </a:br>
            <a:endParaRPr lang="en-IN" dirty="0"/>
          </a:p>
        </p:txBody>
      </p:sp>
      <p:sp>
        <p:nvSpPr>
          <p:cNvPr id="6" name="Slide Number Placeholder 5">
            <a:extLst>
              <a:ext uri="{FF2B5EF4-FFF2-40B4-BE49-F238E27FC236}">
                <a16:creationId xmlns:a16="http://schemas.microsoft.com/office/drawing/2014/main" id="{34A23740-FBC7-474E-8FA5-D70DFD7D625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pic>
        <p:nvPicPr>
          <p:cNvPr id="7" name="Picture 2">
            <a:extLst>
              <a:ext uri="{FF2B5EF4-FFF2-40B4-BE49-F238E27FC236}">
                <a16:creationId xmlns:a16="http://schemas.microsoft.com/office/drawing/2014/main" id="{563B4BAC-8C19-4504-A26E-80C86BE9B985}"/>
              </a:ext>
            </a:extLst>
          </p:cNvPr>
          <p:cNvPicPr>
            <a:picLocks noChangeAspect="1" noChangeArrowheads="1"/>
          </p:cNvPicPr>
          <p:nvPr/>
        </p:nvPicPr>
        <p:blipFill>
          <a:blip r:embed="rId2"/>
          <a:srcRect/>
          <a:stretch>
            <a:fillRect/>
          </a:stretch>
        </p:blipFill>
        <p:spPr bwMode="auto">
          <a:xfrm>
            <a:off x="546319" y="1115580"/>
            <a:ext cx="2695332" cy="3056370"/>
          </a:xfrm>
          <a:prstGeom prst="rect">
            <a:avLst/>
          </a:prstGeom>
          <a:noFill/>
          <a:ln w="9525">
            <a:noFill/>
            <a:miter lim="800000"/>
            <a:headEnd/>
            <a:tailEnd/>
          </a:ln>
        </p:spPr>
      </p:pic>
      <p:pic>
        <p:nvPicPr>
          <p:cNvPr id="8" name="Picture 4">
            <a:extLst>
              <a:ext uri="{FF2B5EF4-FFF2-40B4-BE49-F238E27FC236}">
                <a16:creationId xmlns:a16="http://schemas.microsoft.com/office/drawing/2014/main" id="{B18945FF-ACD9-4325-884E-6E84286FA4EA}"/>
              </a:ext>
            </a:extLst>
          </p:cNvPr>
          <p:cNvPicPr>
            <a:picLocks noChangeAspect="1" noChangeArrowheads="1"/>
          </p:cNvPicPr>
          <p:nvPr/>
        </p:nvPicPr>
        <p:blipFill>
          <a:blip r:embed="rId3"/>
          <a:srcRect/>
          <a:stretch>
            <a:fillRect/>
          </a:stretch>
        </p:blipFill>
        <p:spPr bwMode="auto">
          <a:xfrm>
            <a:off x="3366847" y="1115580"/>
            <a:ext cx="2440500" cy="3089100"/>
          </a:xfrm>
          <a:prstGeom prst="rect">
            <a:avLst/>
          </a:prstGeom>
          <a:noFill/>
          <a:ln w="9525">
            <a:noFill/>
            <a:miter lim="800000"/>
            <a:headEnd/>
            <a:tailEnd/>
          </a:ln>
        </p:spPr>
      </p:pic>
      <p:pic>
        <p:nvPicPr>
          <p:cNvPr id="9" name="Picture 3">
            <a:extLst>
              <a:ext uri="{FF2B5EF4-FFF2-40B4-BE49-F238E27FC236}">
                <a16:creationId xmlns:a16="http://schemas.microsoft.com/office/drawing/2014/main" id="{5F98BE69-4C88-4F72-96F9-0CF10577CC20}"/>
              </a:ext>
            </a:extLst>
          </p:cNvPr>
          <p:cNvPicPr>
            <a:picLocks noChangeAspect="1" noChangeArrowheads="1"/>
          </p:cNvPicPr>
          <p:nvPr/>
        </p:nvPicPr>
        <p:blipFill>
          <a:blip r:embed="rId4"/>
          <a:srcRect/>
          <a:stretch>
            <a:fillRect/>
          </a:stretch>
        </p:blipFill>
        <p:spPr bwMode="auto">
          <a:xfrm>
            <a:off x="6080761" y="1115580"/>
            <a:ext cx="2247900" cy="3089100"/>
          </a:xfrm>
          <a:prstGeom prst="rect">
            <a:avLst/>
          </a:prstGeom>
          <a:noFill/>
          <a:ln w="9525">
            <a:noFill/>
            <a:miter lim="800000"/>
            <a:headEnd/>
            <a:tailEnd/>
          </a:ln>
        </p:spPr>
      </p:pic>
      <p:sp>
        <p:nvSpPr>
          <p:cNvPr id="11" name="TextBox 10">
            <a:extLst>
              <a:ext uri="{FF2B5EF4-FFF2-40B4-BE49-F238E27FC236}">
                <a16:creationId xmlns:a16="http://schemas.microsoft.com/office/drawing/2014/main" id="{52AD6FD9-13BA-4400-B5B2-6FD5747911C6}"/>
              </a:ext>
            </a:extLst>
          </p:cNvPr>
          <p:cNvSpPr txBox="1"/>
          <p:nvPr/>
        </p:nvSpPr>
        <p:spPr>
          <a:xfrm>
            <a:off x="868679" y="418016"/>
            <a:ext cx="7459981" cy="646331"/>
          </a:xfrm>
          <a:prstGeom prst="rect">
            <a:avLst/>
          </a:prstGeom>
          <a:noFill/>
        </p:spPr>
        <p:txBody>
          <a:bodyPr wrap="square">
            <a:spAutoFit/>
          </a:bodyPr>
          <a:lstStyle/>
          <a:p>
            <a:pPr algn="ctr"/>
            <a:r>
              <a:rPr lang="en-US" sz="1800" dirty="0">
                <a:latin typeface="Georgia" panose="02040502050405020303" pitchFamily="18" charset="0"/>
              </a:rPr>
              <a:t>Some of these shapes are used in forming Tessellations in</a:t>
            </a:r>
          </a:p>
          <a:p>
            <a:pPr algn="ctr"/>
            <a:r>
              <a:rPr lang="en-US" sz="1800" dirty="0">
                <a:latin typeface="Georgia" panose="02040502050405020303" pitchFamily="18" charset="0"/>
              </a:rPr>
              <a:t> designing floor tiles.</a:t>
            </a:r>
          </a:p>
        </p:txBody>
      </p:sp>
    </p:spTree>
    <p:extLst>
      <p:ext uri="{BB962C8B-B14F-4D97-AF65-F5344CB8AC3E}">
        <p14:creationId xmlns:p14="http://schemas.microsoft.com/office/powerpoint/2010/main" val="2716883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D15E1-717D-4138-9107-E73AF6E937CA}"/>
              </a:ext>
            </a:extLst>
          </p:cNvPr>
          <p:cNvSpPr>
            <a:spLocks noGrp="1"/>
          </p:cNvSpPr>
          <p:nvPr>
            <p:ph type="title"/>
          </p:nvPr>
        </p:nvSpPr>
        <p:spPr/>
        <p:txBody>
          <a:bodyPr/>
          <a:lstStyle/>
          <a:p>
            <a:r>
              <a:rPr lang="en-IN" dirty="0">
                <a:solidFill>
                  <a:schemeClr val="accent1"/>
                </a:solidFill>
              </a:rPr>
              <a:t>ANGLES</a:t>
            </a:r>
          </a:p>
        </p:txBody>
      </p:sp>
      <p:sp>
        <p:nvSpPr>
          <p:cNvPr id="3" name="Slide Number Placeholder 2">
            <a:extLst>
              <a:ext uri="{FF2B5EF4-FFF2-40B4-BE49-F238E27FC236}">
                <a16:creationId xmlns:a16="http://schemas.microsoft.com/office/drawing/2014/main" id="{D72D9609-D48E-49E2-B0C3-A205EC681B2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26</a:t>
            </a:fld>
            <a:endParaRPr lang="en"/>
          </a:p>
        </p:txBody>
      </p:sp>
      <p:pic>
        <p:nvPicPr>
          <p:cNvPr id="4" name="Picture 2">
            <a:extLst>
              <a:ext uri="{FF2B5EF4-FFF2-40B4-BE49-F238E27FC236}">
                <a16:creationId xmlns:a16="http://schemas.microsoft.com/office/drawing/2014/main" id="{6C3241CD-AABD-46CE-AE0A-5CEFB6AD325F}"/>
              </a:ext>
            </a:extLst>
          </p:cNvPr>
          <p:cNvPicPr>
            <a:picLocks noChangeAspect="1" noChangeArrowheads="1"/>
          </p:cNvPicPr>
          <p:nvPr/>
        </p:nvPicPr>
        <p:blipFill>
          <a:blip r:embed="rId2"/>
          <a:srcRect/>
          <a:stretch>
            <a:fillRect/>
          </a:stretch>
        </p:blipFill>
        <p:spPr bwMode="auto">
          <a:xfrm>
            <a:off x="609601" y="914400"/>
            <a:ext cx="2660700" cy="2667000"/>
          </a:xfrm>
          <a:prstGeom prst="rect">
            <a:avLst/>
          </a:prstGeom>
          <a:noFill/>
          <a:ln w="9525">
            <a:noFill/>
            <a:miter lim="800000"/>
            <a:headEnd/>
            <a:tailEnd/>
          </a:ln>
        </p:spPr>
      </p:pic>
      <p:pic>
        <p:nvPicPr>
          <p:cNvPr id="5" name="Picture 2">
            <a:extLst>
              <a:ext uri="{FF2B5EF4-FFF2-40B4-BE49-F238E27FC236}">
                <a16:creationId xmlns:a16="http://schemas.microsoft.com/office/drawing/2014/main" id="{ED3D0ACD-A636-41A6-B6E9-4B00C610427B}"/>
              </a:ext>
            </a:extLst>
          </p:cNvPr>
          <p:cNvPicPr>
            <a:picLocks noChangeAspect="1" noChangeArrowheads="1"/>
          </p:cNvPicPr>
          <p:nvPr/>
        </p:nvPicPr>
        <p:blipFill>
          <a:blip r:embed="rId3"/>
          <a:srcRect/>
          <a:stretch>
            <a:fillRect/>
          </a:stretch>
        </p:blipFill>
        <p:spPr bwMode="auto">
          <a:xfrm>
            <a:off x="3241651" y="819344"/>
            <a:ext cx="2914726" cy="2693476"/>
          </a:xfrm>
          <a:prstGeom prst="rect">
            <a:avLst/>
          </a:prstGeom>
          <a:noFill/>
          <a:ln w="9525">
            <a:noFill/>
            <a:miter lim="800000"/>
            <a:headEnd/>
            <a:tailEnd/>
          </a:ln>
          <a:effectLst/>
        </p:spPr>
      </p:pic>
      <p:pic>
        <p:nvPicPr>
          <p:cNvPr id="6" name="Picture 4">
            <a:extLst>
              <a:ext uri="{FF2B5EF4-FFF2-40B4-BE49-F238E27FC236}">
                <a16:creationId xmlns:a16="http://schemas.microsoft.com/office/drawing/2014/main" id="{3F8DBA8B-3F4C-4E8F-B6F7-403CE9B4A801}"/>
              </a:ext>
            </a:extLst>
          </p:cNvPr>
          <p:cNvPicPr>
            <a:picLocks noChangeAspect="1" noChangeArrowheads="1"/>
          </p:cNvPicPr>
          <p:nvPr/>
        </p:nvPicPr>
        <p:blipFill>
          <a:blip r:embed="rId4"/>
          <a:srcRect/>
          <a:stretch>
            <a:fillRect/>
          </a:stretch>
        </p:blipFill>
        <p:spPr bwMode="auto">
          <a:xfrm>
            <a:off x="6557989" y="914401"/>
            <a:ext cx="2230438" cy="2628900"/>
          </a:xfrm>
          <a:prstGeom prst="rect">
            <a:avLst/>
          </a:prstGeom>
          <a:noFill/>
          <a:ln w="9525">
            <a:noFill/>
            <a:miter lim="800000"/>
            <a:headEnd/>
            <a:tailEnd/>
          </a:ln>
        </p:spPr>
      </p:pic>
      <p:sp>
        <p:nvSpPr>
          <p:cNvPr id="8" name="TextBox 7">
            <a:extLst>
              <a:ext uri="{FF2B5EF4-FFF2-40B4-BE49-F238E27FC236}">
                <a16:creationId xmlns:a16="http://schemas.microsoft.com/office/drawing/2014/main" id="{B66AC63F-B6C0-40C6-9E5A-DE271FED7F57}"/>
              </a:ext>
            </a:extLst>
          </p:cNvPr>
          <p:cNvSpPr txBox="1"/>
          <p:nvPr/>
        </p:nvSpPr>
        <p:spPr>
          <a:xfrm>
            <a:off x="754380" y="3821690"/>
            <a:ext cx="7551419" cy="646331"/>
          </a:xfrm>
          <a:prstGeom prst="rect">
            <a:avLst/>
          </a:prstGeom>
          <a:noFill/>
        </p:spPr>
        <p:txBody>
          <a:bodyPr wrap="square">
            <a:spAutoFit/>
          </a:bodyPr>
          <a:lstStyle/>
          <a:p>
            <a:r>
              <a:rPr lang="en-US" sz="1800" dirty="0">
                <a:latin typeface="Georgia" panose="02040502050405020303" pitchFamily="18" charset="0"/>
              </a:rPr>
              <a:t>Observe the angles formed at the elbows, a bird opening its beak</a:t>
            </a:r>
          </a:p>
          <a:p>
            <a:r>
              <a:rPr lang="en-US" sz="1800" dirty="0">
                <a:latin typeface="Georgia" panose="02040502050405020303" pitchFamily="18" charset="0"/>
              </a:rPr>
              <a:t>and the trunk and branch of a tree.</a:t>
            </a:r>
          </a:p>
        </p:txBody>
      </p:sp>
    </p:spTree>
    <p:extLst>
      <p:ext uri="{BB962C8B-B14F-4D97-AF65-F5344CB8AC3E}">
        <p14:creationId xmlns:p14="http://schemas.microsoft.com/office/powerpoint/2010/main" val="3860698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EB52-068A-40CF-8EAE-0F780D726587}"/>
              </a:ext>
            </a:extLst>
          </p:cNvPr>
          <p:cNvSpPr>
            <a:spLocks noGrp="1"/>
          </p:cNvSpPr>
          <p:nvPr>
            <p:ph type="title"/>
          </p:nvPr>
        </p:nvSpPr>
        <p:spPr/>
        <p:txBody>
          <a:bodyPr/>
          <a:lstStyle/>
          <a:p>
            <a:r>
              <a:rPr lang="en-IN" dirty="0">
                <a:solidFill>
                  <a:schemeClr val="accent1"/>
                </a:solidFill>
              </a:rPr>
              <a:t>A GAME</a:t>
            </a:r>
          </a:p>
        </p:txBody>
      </p:sp>
      <p:sp>
        <p:nvSpPr>
          <p:cNvPr id="3" name="Slide Number Placeholder 2">
            <a:extLst>
              <a:ext uri="{FF2B5EF4-FFF2-40B4-BE49-F238E27FC236}">
                <a16:creationId xmlns:a16="http://schemas.microsoft.com/office/drawing/2014/main" id="{A9A7442C-4E86-4CF9-88BA-93FE6C72ACB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sp>
        <p:nvSpPr>
          <p:cNvPr id="6" name="TextBox 5">
            <a:extLst>
              <a:ext uri="{FF2B5EF4-FFF2-40B4-BE49-F238E27FC236}">
                <a16:creationId xmlns:a16="http://schemas.microsoft.com/office/drawing/2014/main" id="{6E2A602C-CA05-4D89-B380-A5CC8D35AADF}"/>
              </a:ext>
            </a:extLst>
          </p:cNvPr>
          <p:cNvSpPr txBox="1"/>
          <p:nvPr/>
        </p:nvSpPr>
        <p:spPr>
          <a:xfrm>
            <a:off x="2773680" y="329908"/>
            <a:ext cx="4572000" cy="307777"/>
          </a:xfrm>
          <a:prstGeom prst="rect">
            <a:avLst/>
          </a:prstGeom>
          <a:noFill/>
        </p:spPr>
        <p:txBody>
          <a:bodyPr wrap="square">
            <a:spAutoFit/>
          </a:bodyPr>
          <a:lstStyle/>
          <a:p>
            <a:r>
              <a:rPr lang="en-IN" b="1" dirty="0">
                <a:latin typeface="Georgia" panose="02040502050405020303" pitchFamily="18" charset="0"/>
              </a:rPr>
              <a:t>Solving Together – Estimating Angles</a:t>
            </a:r>
          </a:p>
        </p:txBody>
      </p:sp>
      <p:sp>
        <p:nvSpPr>
          <p:cNvPr id="8" name="TextBox 7">
            <a:extLst>
              <a:ext uri="{FF2B5EF4-FFF2-40B4-BE49-F238E27FC236}">
                <a16:creationId xmlns:a16="http://schemas.microsoft.com/office/drawing/2014/main" id="{0809E8C1-588D-4821-B30A-9CA93128E96F}"/>
              </a:ext>
            </a:extLst>
          </p:cNvPr>
          <p:cNvSpPr txBox="1"/>
          <p:nvPr/>
        </p:nvSpPr>
        <p:spPr>
          <a:xfrm>
            <a:off x="5782920" y="1562100"/>
            <a:ext cx="2852197" cy="2031325"/>
          </a:xfrm>
          <a:prstGeom prst="rect">
            <a:avLst/>
          </a:prstGeom>
          <a:noFill/>
        </p:spPr>
        <p:txBody>
          <a:bodyPr wrap="square">
            <a:spAutoFit/>
          </a:bodyPr>
          <a:lstStyle/>
          <a:p>
            <a:pPr algn="l"/>
            <a:r>
              <a:rPr lang="en-US" sz="1400" b="0" i="0" u="none" strike="noStrike" baseline="0" dirty="0">
                <a:latin typeface="Georgia" panose="02040502050405020303" pitchFamily="18" charset="0"/>
              </a:rPr>
              <a:t>This is a game for two players.</a:t>
            </a:r>
          </a:p>
          <a:p>
            <a:pPr algn="l"/>
            <a:endParaRPr lang="en-US" dirty="0">
              <a:latin typeface="Georgia" panose="02040502050405020303" pitchFamily="18" charset="0"/>
            </a:endParaRPr>
          </a:p>
          <a:p>
            <a:pPr algn="l"/>
            <a:r>
              <a:rPr lang="en-US" sz="1400" b="0" i="0" u="none" strike="noStrike" baseline="0" dirty="0">
                <a:latin typeface="Georgia" panose="02040502050405020303" pitchFamily="18" charset="0"/>
              </a:rPr>
              <a:t>You take it in turns to estimate angles, and you score points based on how close you are to the target angle. Here is a screenshot showing the online version of the game, after Player 1 has had their first turn:</a:t>
            </a:r>
          </a:p>
        </p:txBody>
      </p:sp>
      <p:pic>
        <p:nvPicPr>
          <p:cNvPr id="12" name="Picture 11">
            <a:extLst>
              <a:ext uri="{FF2B5EF4-FFF2-40B4-BE49-F238E27FC236}">
                <a16:creationId xmlns:a16="http://schemas.microsoft.com/office/drawing/2014/main" id="{A1B08B2D-3E9C-458B-BF85-EF1E8253D801}"/>
              </a:ext>
            </a:extLst>
          </p:cNvPr>
          <p:cNvPicPr>
            <a:picLocks noChangeAspect="1"/>
          </p:cNvPicPr>
          <p:nvPr/>
        </p:nvPicPr>
        <p:blipFill>
          <a:blip r:embed="rId2"/>
          <a:stretch>
            <a:fillRect/>
          </a:stretch>
        </p:blipFill>
        <p:spPr>
          <a:xfrm>
            <a:off x="700380" y="1135530"/>
            <a:ext cx="5082540" cy="3411820"/>
          </a:xfrm>
          <a:prstGeom prst="rect">
            <a:avLst/>
          </a:prstGeom>
        </p:spPr>
      </p:pic>
      <p:sp>
        <p:nvSpPr>
          <p:cNvPr id="14" name="TextBox 13">
            <a:extLst>
              <a:ext uri="{FF2B5EF4-FFF2-40B4-BE49-F238E27FC236}">
                <a16:creationId xmlns:a16="http://schemas.microsoft.com/office/drawing/2014/main" id="{03E82904-73B2-4F6A-84A2-81C55B4C6016}"/>
              </a:ext>
            </a:extLst>
          </p:cNvPr>
          <p:cNvSpPr txBox="1"/>
          <p:nvPr/>
        </p:nvSpPr>
        <p:spPr>
          <a:xfrm>
            <a:off x="955650" y="690208"/>
            <a:ext cx="4572000" cy="523220"/>
          </a:xfrm>
          <a:prstGeom prst="rect">
            <a:avLst/>
          </a:prstGeom>
          <a:noFill/>
        </p:spPr>
        <p:txBody>
          <a:bodyPr wrap="square">
            <a:spAutoFit/>
          </a:bodyPr>
          <a:lstStyle/>
          <a:p>
            <a:r>
              <a:rPr lang="en-IN" dirty="0">
                <a:hlinkClick r:id="rId3"/>
              </a:rPr>
              <a:t>https://nrich.maths.org/14445</a:t>
            </a:r>
            <a:endParaRPr lang="en-IN" dirty="0"/>
          </a:p>
          <a:p>
            <a:endParaRPr lang="en-IN" dirty="0"/>
          </a:p>
        </p:txBody>
      </p:sp>
    </p:spTree>
    <p:extLst>
      <p:ext uri="{BB962C8B-B14F-4D97-AF65-F5344CB8AC3E}">
        <p14:creationId xmlns:p14="http://schemas.microsoft.com/office/powerpoint/2010/main" val="4246689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BF63C4-3A37-4251-92C3-94DA8047DC50}"/>
              </a:ext>
            </a:extLst>
          </p:cNvPr>
          <p:cNvSpPr>
            <a:spLocks noGrp="1"/>
          </p:cNvSpPr>
          <p:nvPr>
            <p:ph type="body" idx="1"/>
          </p:nvPr>
        </p:nvSpPr>
        <p:spPr/>
        <p:txBody>
          <a:bodyPr/>
          <a:lstStyle/>
          <a:p>
            <a:endParaRPr lang="en-IN"/>
          </a:p>
        </p:txBody>
      </p:sp>
      <p:sp>
        <p:nvSpPr>
          <p:cNvPr id="3" name="Slide Number Placeholder 2">
            <a:extLst>
              <a:ext uri="{FF2B5EF4-FFF2-40B4-BE49-F238E27FC236}">
                <a16:creationId xmlns:a16="http://schemas.microsoft.com/office/drawing/2014/main" id="{A4A03023-CF5F-421F-BA14-9970501E616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28</a:t>
            </a:fld>
            <a:endParaRPr lang="en"/>
          </a:p>
        </p:txBody>
      </p:sp>
      <p:sp>
        <p:nvSpPr>
          <p:cNvPr id="7" name="TextBox 6">
            <a:extLst>
              <a:ext uri="{FF2B5EF4-FFF2-40B4-BE49-F238E27FC236}">
                <a16:creationId xmlns:a16="http://schemas.microsoft.com/office/drawing/2014/main" id="{A49D6F44-B641-4015-A42E-E88F7C6B531A}"/>
              </a:ext>
            </a:extLst>
          </p:cNvPr>
          <p:cNvSpPr txBox="1"/>
          <p:nvPr/>
        </p:nvSpPr>
        <p:spPr>
          <a:xfrm>
            <a:off x="434340" y="502921"/>
            <a:ext cx="8359140" cy="3539430"/>
          </a:xfrm>
          <a:prstGeom prst="rect">
            <a:avLst/>
          </a:prstGeom>
          <a:noFill/>
        </p:spPr>
        <p:txBody>
          <a:bodyPr wrap="square">
            <a:spAutoFit/>
          </a:bodyPr>
          <a:lstStyle/>
          <a:p>
            <a:pPr algn="l"/>
            <a:r>
              <a:rPr lang="en-US" b="0" i="0" u="none" strike="noStrike" baseline="0" dirty="0">
                <a:latin typeface="Georgia" panose="02040502050405020303" pitchFamily="18" charset="0"/>
              </a:rPr>
              <a:t>If you stop the rotating arm within 5° of the target, you score 10 points.</a:t>
            </a:r>
          </a:p>
          <a:p>
            <a:pPr algn="l"/>
            <a:endParaRPr lang="en-US" b="0" i="0" u="none" strike="noStrike" baseline="0" dirty="0">
              <a:latin typeface="Georgia" panose="02040502050405020303" pitchFamily="18" charset="0"/>
            </a:endParaRPr>
          </a:p>
          <a:p>
            <a:pPr algn="l"/>
            <a:r>
              <a:rPr lang="en-US" b="0" i="0" u="none" strike="noStrike" baseline="0" dirty="0">
                <a:latin typeface="Georgia" panose="02040502050405020303" pitchFamily="18" charset="0"/>
              </a:rPr>
              <a:t>If you are between 6° and 10° of the angle, you score 5 points.</a:t>
            </a:r>
          </a:p>
          <a:p>
            <a:pPr algn="l"/>
            <a:endParaRPr lang="en-US" b="0" i="0" u="none" strike="noStrike" baseline="0" dirty="0">
              <a:latin typeface="Georgia" panose="02040502050405020303" pitchFamily="18" charset="0"/>
            </a:endParaRPr>
          </a:p>
          <a:p>
            <a:pPr algn="l"/>
            <a:r>
              <a:rPr lang="en-US" b="0" i="0" u="none" strike="noStrike" baseline="0" dirty="0">
                <a:latin typeface="Georgia" panose="02040502050405020303" pitchFamily="18" charset="0"/>
              </a:rPr>
              <a:t>If you are between 11° and 15° of the angle, you score 2 points.</a:t>
            </a:r>
          </a:p>
          <a:p>
            <a:pPr algn="l"/>
            <a:endParaRPr lang="en-US" b="0" i="0" u="none" strike="noStrike" baseline="0" dirty="0">
              <a:latin typeface="Georgia" panose="02040502050405020303" pitchFamily="18" charset="0"/>
            </a:endParaRPr>
          </a:p>
          <a:p>
            <a:pPr algn="l"/>
            <a:r>
              <a:rPr lang="en-US" b="0" i="0" u="none" strike="noStrike" baseline="0" dirty="0">
                <a:latin typeface="Georgia" panose="02040502050405020303" pitchFamily="18" charset="0"/>
              </a:rPr>
              <a:t>Player 1’s angle was 65°, which is 9° away from the target of 74°, so they</a:t>
            </a:r>
          </a:p>
          <a:p>
            <a:pPr algn="l"/>
            <a:r>
              <a:rPr lang="en-IN" b="0" i="0" u="none" strike="noStrike" baseline="0" dirty="0">
                <a:latin typeface="Georgia" panose="02040502050405020303" pitchFamily="18" charset="0"/>
              </a:rPr>
              <a:t>scored 5 points.</a:t>
            </a:r>
          </a:p>
          <a:p>
            <a:pPr algn="l"/>
            <a:endParaRPr lang="en-US" b="0" i="0" u="none" strike="noStrike" baseline="0" dirty="0">
              <a:latin typeface="Georgia" panose="02040502050405020303" pitchFamily="18" charset="0"/>
            </a:endParaRPr>
          </a:p>
          <a:p>
            <a:pPr algn="l"/>
            <a:r>
              <a:rPr lang="en-US" b="0" i="0" u="none" strike="noStrike" baseline="0" dirty="0">
                <a:latin typeface="Georgia" panose="02040502050405020303" pitchFamily="18" charset="0"/>
              </a:rPr>
              <a:t>Take it in turns to estimate ten angles.</a:t>
            </a:r>
          </a:p>
          <a:p>
            <a:pPr algn="l"/>
            <a:endParaRPr lang="en-US" b="0" i="0" u="none" strike="noStrike" baseline="0" dirty="0">
              <a:latin typeface="Georgia" panose="02040502050405020303" pitchFamily="18" charset="0"/>
            </a:endParaRPr>
          </a:p>
          <a:p>
            <a:pPr algn="l"/>
            <a:r>
              <a:rPr lang="en-US" b="0" i="0" u="none" strike="noStrike" baseline="0" dirty="0">
                <a:latin typeface="Georgia" panose="02040502050405020303" pitchFamily="18" charset="0"/>
              </a:rPr>
              <a:t>Can you score more than 50 points?</a:t>
            </a:r>
          </a:p>
          <a:p>
            <a:pPr algn="l"/>
            <a:endParaRPr lang="en-US" b="0" i="0" u="none" strike="noStrike" baseline="0" dirty="0">
              <a:latin typeface="Georgia" panose="02040502050405020303" pitchFamily="18" charset="0"/>
            </a:endParaRPr>
          </a:p>
          <a:p>
            <a:pPr algn="l"/>
            <a:r>
              <a:rPr lang="en-US" b="0" i="0" u="none" strike="noStrike" baseline="0" dirty="0">
                <a:latin typeface="Georgia" panose="02040502050405020303" pitchFamily="18" charset="0"/>
              </a:rPr>
              <a:t>After you have played some rounds, you might like to discuss why you</a:t>
            </a:r>
          </a:p>
          <a:p>
            <a:pPr algn="l"/>
            <a:r>
              <a:rPr lang="en-US" b="0" i="0" u="none" strike="noStrike" baseline="0" dirty="0">
                <a:latin typeface="Georgia" panose="02040502050405020303" pitchFamily="18" charset="0"/>
              </a:rPr>
              <a:t>find some angles easier to estimate than others.</a:t>
            </a:r>
            <a:endParaRPr lang="en-IN" dirty="0">
              <a:latin typeface="Georgia" panose="02040502050405020303" pitchFamily="18" charset="0"/>
            </a:endParaRPr>
          </a:p>
          <a:p>
            <a:pPr algn="l"/>
            <a:endParaRPr lang="en-IN" dirty="0"/>
          </a:p>
        </p:txBody>
      </p:sp>
    </p:spTree>
    <p:extLst>
      <p:ext uri="{BB962C8B-B14F-4D97-AF65-F5344CB8AC3E}">
        <p14:creationId xmlns:p14="http://schemas.microsoft.com/office/powerpoint/2010/main" val="3409903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F7F4-E6C6-496D-BB46-F7D70BA810F3}"/>
              </a:ext>
            </a:extLst>
          </p:cNvPr>
          <p:cNvSpPr>
            <a:spLocks noGrp="1"/>
          </p:cNvSpPr>
          <p:nvPr>
            <p:ph type="title"/>
          </p:nvPr>
        </p:nvSpPr>
        <p:spPr/>
        <p:txBody>
          <a:bodyPr/>
          <a:lstStyle/>
          <a:p>
            <a:r>
              <a:rPr lang="en-IN" dirty="0">
                <a:solidFill>
                  <a:schemeClr val="accent1"/>
                </a:solidFill>
              </a:rPr>
              <a:t>A CIRCLE</a:t>
            </a:r>
          </a:p>
        </p:txBody>
      </p:sp>
      <p:sp>
        <p:nvSpPr>
          <p:cNvPr id="3" name="Slide Number Placeholder 2">
            <a:extLst>
              <a:ext uri="{FF2B5EF4-FFF2-40B4-BE49-F238E27FC236}">
                <a16:creationId xmlns:a16="http://schemas.microsoft.com/office/drawing/2014/main" id="{48F04353-ADA4-44E9-A413-7836DED095E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29</a:t>
            </a:fld>
            <a:endParaRPr lang="en"/>
          </a:p>
        </p:txBody>
      </p:sp>
      <p:pic>
        <p:nvPicPr>
          <p:cNvPr id="4" name="Picture 2">
            <a:extLst>
              <a:ext uri="{FF2B5EF4-FFF2-40B4-BE49-F238E27FC236}">
                <a16:creationId xmlns:a16="http://schemas.microsoft.com/office/drawing/2014/main" id="{16753F03-2116-409F-A9AB-F2B18F428DB5}"/>
              </a:ext>
            </a:extLst>
          </p:cNvPr>
          <p:cNvPicPr>
            <a:picLocks noChangeAspect="1" noChangeArrowheads="1"/>
          </p:cNvPicPr>
          <p:nvPr/>
        </p:nvPicPr>
        <p:blipFill>
          <a:blip r:embed="rId2"/>
          <a:srcRect/>
          <a:stretch>
            <a:fillRect/>
          </a:stretch>
        </p:blipFill>
        <p:spPr bwMode="auto">
          <a:xfrm>
            <a:off x="348615" y="731520"/>
            <a:ext cx="3423285" cy="2396683"/>
          </a:xfrm>
          <a:prstGeom prst="rect">
            <a:avLst/>
          </a:prstGeom>
          <a:noFill/>
          <a:ln w="9525">
            <a:noFill/>
            <a:miter lim="800000"/>
            <a:headEnd/>
            <a:tailEnd/>
          </a:ln>
        </p:spPr>
      </p:pic>
      <p:pic>
        <p:nvPicPr>
          <p:cNvPr id="5" name="Picture 4">
            <a:extLst>
              <a:ext uri="{FF2B5EF4-FFF2-40B4-BE49-F238E27FC236}">
                <a16:creationId xmlns:a16="http://schemas.microsoft.com/office/drawing/2014/main" id="{15DAADFA-C37C-46E5-A69B-313D1B144E5C}"/>
              </a:ext>
            </a:extLst>
          </p:cNvPr>
          <p:cNvPicPr>
            <a:picLocks noChangeAspect="1" noChangeArrowheads="1"/>
          </p:cNvPicPr>
          <p:nvPr/>
        </p:nvPicPr>
        <p:blipFill>
          <a:blip r:embed="rId3"/>
          <a:srcRect/>
          <a:stretch>
            <a:fillRect/>
          </a:stretch>
        </p:blipFill>
        <p:spPr bwMode="auto">
          <a:xfrm>
            <a:off x="4061460" y="731520"/>
            <a:ext cx="2346960" cy="2396683"/>
          </a:xfrm>
          <a:prstGeom prst="rect">
            <a:avLst/>
          </a:prstGeom>
          <a:noFill/>
          <a:ln w="9525">
            <a:noFill/>
            <a:miter lim="800000"/>
            <a:headEnd/>
            <a:tailEnd/>
          </a:ln>
        </p:spPr>
      </p:pic>
      <p:pic>
        <p:nvPicPr>
          <p:cNvPr id="6" name="Picture 3">
            <a:extLst>
              <a:ext uri="{FF2B5EF4-FFF2-40B4-BE49-F238E27FC236}">
                <a16:creationId xmlns:a16="http://schemas.microsoft.com/office/drawing/2014/main" id="{4EA32F74-764D-4457-A801-84906A461180}"/>
              </a:ext>
            </a:extLst>
          </p:cNvPr>
          <p:cNvPicPr>
            <a:picLocks noChangeAspect="1" noChangeArrowheads="1"/>
          </p:cNvPicPr>
          <p:nvPr/>
        </p:nvPicPr>
        <p:blipFill>
          <a:blip r:embed="rId4"/>
          <a:srcRect/>
          <a:stretch>
            <a:fillRect/>
          </a:stretch>
        </p:blipFill>
        <p:spPr bwMode="auto">
          <a:xfrm>
            <a:off x="6598920" y="731520"/>
            <a:ext cx="2196465" cy="2396683"/>
          </a:xfrm>
          <a:prstGeom prst="rect">
            <a:avLst/>
          </a:prstGeom>
          <a:noFill/>
          <a:ln w="9525">
            <a:noFill/>
            <a:miter lim="800000"/>
            <a:headEnd/>
            <a:tailEnd/>
          </a:ln>
        </p:spPr>
      </p:pic>
      <p:sp>
        <p:nvSpPr>
          <p:cNvPr id="8" name="TextBox 7">
            <a:extLst>
              <a:ext uri="{FF2B5EF4-FFF2-40B4-BE49-F238E27FC236}">
                <a16:creationId xmlns:a16="http://schemas.microsoft.com/office/drawing/2014/main" id="{81B58630-B97E-4014-929B-96EB97C9EE1D}"/>
              </a:ext>
            </a:extLst>
          </p:cNvPr>
          <p:cNvSpPr txBox="1"/>
          <p:nvPr/>
        </p:nvSpPr>
        <p:spPr>
          <a:xfrm>
            <a:off x="731520" y="3482578"/>
            <a:ext cx="7406640" cy="646331"/>
          </a:xfrm>
          <a:prstGeom prst="rect">
            <a:avLst/>
          </a:prstGeom>
          <a:noFill/>
        </p:spPr>
        <p:txBody>
          <a:bodyPr wrap="square">
            <a:spAutoFit/>
          </a:bodyPr>
          <a:lstStyle/>
          <a:p>
            <a:r>
              <a:rPr lang="en-US" sz="1800" dirty="0">
                <a:latin typeface="Georgia" panose="02040502050405020303" pitchFamily="18" charset="0"/>
              </a:rPr>
              <a:t>The circle is suggested by the shape  of the full moon as seen by the naked eye, a cut orange, a cut tree.</a:t>
            </a:r>
          </a:p>
        </p:txBody>
      </p:sp>
    </p:spTree>
    <p:extLst>
      <p:ext uri="{BB962C8B-B14F-4D97-AF65-F5344CB8AC3E}">
        <p14:creationId xmlns:p14="http://schemas.microsoft.com/office/powerpoint/2010/main" val="3597148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6" name="Google Shape;76;p14"/>
          <p:cNvSpPr txBox="1">
            <a:spLocks noGrp="1"/>
          </p:cNvSpPr>
          <p:nvPr>
            <p:ph type="sldNum" idx="12"/>
          </p:nvPr>
        </p:nvSpPr>
        <p:spPr>
          <a:xfrm>
            <a:off x="-125" y="4593050"/>
            <a:ext cx="9144000" cy="55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a:t>
            </a:fld>
            <a:endParaRPr/>
          </a:p>
        </p:txBody>
      </p:sp>
      <p:pic>
        <p:nvPicPr>
          <p:cNvPr id="6" name="Picture 2">
            <a:extLst>
              <a:ext uri="{FF2B5EF4-FFF2-40B4-BE49-F238E27FC236}">
                <a16:creationId xmlns:a16="http://schemas.microsoft.com/office/drawing/2014/main" id="{347EAB93-9EA1-41FF-90C7-342FC4A45176}"/>
              </a:ext>
            </a:extLst>
          </p:cNvPr>
          <p:cNvPicPr>
            <a:picLocks noChangeAspect="1" noChangeArrowheads="1"/>
          </p:cNvPicPr>
          <p:nvPr/>
        </p:nvPicPr>
        <p:blipFill>
          <a:blip r:embed="rId3"/>
          <a:srcRect/>
          <a:stretch>
            <a:fillRect/>
          </a:stretch>
        </p:blipFill>
        <p:spPr bwMode="auto">
          <a:xfrm>
            <a:off x="806562" y="740885"/>
            <a:ext cx="3578657" cy="3275808"/>
          </a:xfrm>
          <a:prstGeom prst="rect">
            <a:avLst/>
          </a:prstGeom>
          <a:noFill/>
          <a:ln w="9525">
            <a:noFill/>
            <a:miter lim="800000"/>
            <a:headEnd/>
            <a:tailEnd/>
          </a:ln>
          <a:effectLst/>
        </p:spPr>
      </p:pic>
      <p:pic>
        <p:nvPicPr>
          <p:cNvPr id="7" name="Picture 2">
            <a:extLst>
              <a:ext uri="{FF2B5EF4-FFF2-40B4-BE49-F238E27FC236}">
                <a16:creationId xmlns:a16="http://schemas.microsoft.com/office/drawing/2014/main" id="{93E4F734-A1E1-4FD9-8FD3-206CB7FB3171}"/>
              </a:ext>
            </a:extLst>
          </p:cNvPr>
          <p:cNvPicPr>
            <a:picLocks noChangeAspect="1" noChangeArrowheads="1"/>
          </p:cNvPicPr>
          <p:nvPr/>
        </p:nvPicPr>
        <p:blipFill>
          <a:blip r:embed="rId4"/>
          <a:srcRect/>
          <a:stretch>
            <a:fillRect/>
          </a:stretch>
        </p:blipFill>
        <p:spPr bwMode="auto">
          <a:xfrm>
            <a:off x="4876497" y="685800"/>
            <a:ext cx="3375011" cy="3330893"/>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65D5146C-CBFB-437D-9EA1-E8E5298636BE}"/>
              </a:ext>
            </a:extLst>
          </p:cNvPr>
          <p:cNvSpPr txBox="1"/>
          <p:nvPr/>
        </p:nvSpPr>
        <p:spPr>
          <a:xfrm>
            <a:off x="3497580" y="179903"/>
            <a:ext cx="2522220" cy="307777"/>
          </a:xfrm>
          <a:prstGeom prst="rect">
            <a:avLst/>
          </a:prstGeom>
          <a:noFill/>
          <a:ln>
            <a:solidFill>
              <a:schemeClr val="accent2"/>
            </a:solidFill>
          </a:ln>
        </p:spPr>
        <p:txBody>
          <a:bodyPr wrap="square" rtlCol="0">
            <a:spAutoFit/>
          </a:bodyPr>
          <a:lstStyle/>
          <a:p>
            <a:r>
              <a:rPr lang="en-IN" dirty="0">
                <a:solidFill>
                  <a:schemeClr val="accent1"/>
                </a:solidFill>
                <a:latin typeface="Arial Black" panose="020B0A04020102020204" pitchFamily="34" charset="0"/>
              </a:rPr>
              <a:t>WHICH IS BETTER?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D3960-1FB8-4D50-92F3-A54D9D87F6F8}"/>
              </a:ext>
            </a:extLst>
          </p:cNvPr>
          <p:cNvSpPr>
            <a:spLocks noGrp="1"/>
          </p:cNvSpPr>
          <p:nvPr>
            <p:ph type="title"/>
          </p:nvPr>
        </p:nvSpPr>
        <p:spPr/>
        <p:txBody>
          <a:bodyPr/>
          <a:lstStyle/>
          <a:p>
            <a:r>
              <a:rPr lang="en-IN" dirty="0">
                <a:solidFill>
                  <a:schemeClr val="accent1"/>
                </a:solidFill>
              </a:rPr>
              <a:t>CIRCLES IN OUR DAILY LIFE</a:t>
            </a:r>
          </a:p>
        </p:txBody>
      </p:sp>
      <p:sp>
        <p:nvSpPr>
          <p:cNvPr id="3" name="Slide Number Placeholder 2">
            <a:extLst>
              <a:ext uri="{FF2B5EF4-FFF2-40B4-BE49-F238E27FC236}">
                <a16:creationId xmlns:a16="http://schemas.microsoft.com/office/drawing/2014/main" id="{FFCD1F50-E283-42DB-B496-18D81F7425D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30</a:t>
            </a:fld>
            <a:endParaRPr lang="en"/>
          </a:p>
        </p:txBody>
      </p:sp>
      <p:pic>
        <p:nvPicPr>
          <p:cNvPr id="4" name="Picture 3">
            <a:extLst>
              <a:ext uri="{FF2B5EF4-FFF2-40B4-BE49-F238E27FC236}">
                <a16:creationId xmlns:a16="http://schemas.microsoft.com/office/drawing/2014/main" id="{585AC7B0-D92B-465C-9FB6-241EF99C8A6D}"/>
              </a:ext>
            </a:extLst>
          </p:cNvPr>
          <p:cNvPicPr>
            <a:picLocks noChangeAspect="1" noChangeArrowheads="1"/>
          </p:cNvPicPr>
          <p:nvPr/>
        </p:nvPicPr>
        <p:blipFill>
          <a:blip r:embed="rId2"/>
          <a:srcRect/>
          <a:stretch>
            <a:fillRect/>
          </a:stretch>
        </p:blipFill>
        <p:spPr bwMode="auto">
          <a:xfrm>
            <a:off x="497715" y="929683"/>
            <a:ext cx="3731385" cy="3469263"/>
          </a:xfrm>
          <a:prstGeom prst="rect">
            <a:avLst/>
          </a:prstGeom>
          <a:noFill/>
          <a:ln w="9525">
            <a:noFill/>
            <a:miter lim="800000"/>
            <a:headEnd/>
            <a:tailEnd/>
          </a:ln>
          <a:effectLst/>
        </p:spPr>
      </p:pic>
      <p:pic>
        <p:nvPicPr>
          <p:cNvPr id="5" name="Picture 2">
            <a:extLst>
              <a:ext uri="{FF2B5EF4-FFF2-40B4-BE49-F238E27FC236}">
                <a16:creationId xmlns:a16="http://schemas.microsoft.com/office/drawing/2014/main" id="{174D18D7-998D-4EAC-B2DD-BB41286BB592}"/>
              </a:ext>
            </a:extLst>
          </p:cNvPr>
          <p:cNvPicPr>
            <a:picLocks noChangeAspect="1" noChangeArrowheads="1"/>
          </p:cNvPicPr>
          <p:nvPr/>
        </p:nvPicPr>
        <p:blipFill>
          <a:blip r:embed="rId3"/>
          <a:srcRect/>
          <a:stretch>
            <a:fillRect/>
          </a:stretch>
        </p:blipFill>
        <p:spPr bwMode="auto">
          <a:xfrm>
            <a:off x="4484214" y="929683"/>
            <a:ext cx="4162071" cy="3408955"/>
          </a:xfrm>
          <a:prstGeom prst="rect">
            <a:avLst/>
          </a:prstGeom>
          <a:noFill/>
          <a:ln w="9525">
            <a:noFill/>
            <a:miter lim="800000"/>
            <a:headEnd/>
            <a:tailEnd/>
          </a:ln>
          <a:effectLst/>
        </p:spPr>
      </p:pic>
    </p:spTree>
    <p:extLst>
      <p:ext uri="{BB962C8B-B14F-4D97-AF65-F5344CB8AC3E}">
        <p14:creationId xmlns:p14="http://schemas.microsoft.com/office/powerpoint/2010/main" val="497498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4E15D-F07C-4F96-8D34-6D0593B77787}"/>
              </a:ext>
            </a:extLst>
          </p:cNvPr>
          <p:cNvSpPr>
            <a:spLocks noGrp="1"/>
          </p:cNvSpPr>
          <p:nvPr>
            <p:ph type="title"/>
          </p:nvPr>
        </p:nvSpPr>
        <p:spPr>
          <a:xfrm>
            <a:off x="3241650" y="99104"/>
            <a:ext cx="2660700" cy="700995"/>
          </a:xfrm>
        </p:spPr>
        <p:txBody>
          <a:bodyPr/>
          <a:lstStyle/>
          <a:p>
            <a:r>
              <a:rPr lang="en-IN" dirty="0">
                <a:solidFill>
                  <a:schemeClr val="accent1"/>
                </a:solidFill>
              </a:rPr>
              <a:t>WHAT HELPED MAN TO MOVE FROM ONE PLACE TO ANOTHER?</a:t>
            </a:r>
          </a:p>
        </p:txBody>
      </p:sp>
      <p:sp>
        <p:nvSpPr>
          <p:cNvPr id="3" name="Slide Number Placeholder 2">
            <a:extLst>
              <a:ext uri="{FF2B5EF4-FFF2-40B4-BE49-F238E27FC236}">
                <a16:creationId xmlns:a16="http://schemas.microsoft.com/office/drawing/2014/main" id="{F4BB1CDB-1FD7-46C2-B50B-E5330E25BE8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31</a:t>
            </a:fld>
            <a:endParaRPr lang="en"/>
          </a:p>
        </p:txBody>
      </p:sp>
      <p:pic>
        <p:nvPicPr>
          <p:cNvPr id="4" name="Picture 2">
            <a:extLst>
              <a:ext uri="{FF2B5EF4-FFF2-40B4-BE49-F238E27FC236}">
                <a16:creationId xmlns:a16="http://schemas.microsoft.com/office/drawing/2014/main" id="{95544093-3DAC-4D85-90F7-7898E7863C84}"/>
              </a:ext>
            </a:extLst>
          </p:cNvPr>
          <p:cNvPicPr>
            <a:picLocks noChangeAspect="1" noChangeArrowheads="1"/>
          </p:cNvPicPr>
          <p:nvPr/>
        </p:nvPicPr>
        <p:blipFill>
          <a:blip r:embed="rId2"/>
          <a:srcRect/>
          <a:stretch>
            <a:fillRect/>
          </a:stretch>
        </p:blipFill>
        <p:spPr bwMode="auto">
          <a:xfrm>
            <a:off x="2266950" y="704850"/>
            <a:ext cx="4000500" cy="3924300"/>
          </a:xfrm>
          <a:prstGeom prst="rect">
            <a:avLst/>
          </a:prstGeom>
          <a:noFill/>
          <a:ln w="9525">
            <a:noFill/>
            <a:miter lim="800000"/>
            <a:headEnd/>
            <a:tailEnd/>
          </a:ln>
          <a:effectLst/>
        </p:spPr>
      </p:pic>
    </p:spTree>
    <p:extLst>
      <p:ext uri="{BB962C8B-B14F-4D97-AF65-F5344CB8AC3E}">
        <p14:creationId xmlns:p14="http://schemas.microsoft.com/office/powerpoint/2010/main" val="3503027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B78C7-06F3-4EA8-991B-B2214FF906BB}"/>
              </a:ext>
            </a:extLst>
          </p:cNvPr>
          <p:cNvSpPr>
            <a:spLocks noGrp="1"/>
          </p:cNvSpPr>
          <p:nvPr>
            <p:ph type="title"/>
          </p:nvPr>
        </p:nvSpPr>
        <p:spPr/>
        <p:txBody>
          <a:bodyPr/>
          <a:lstStyle/>
          <a:p>
            <a:r>
              <a:rPr lang="en-IN" dirty="0">
                <a:solidFill>
                  <a:schemeClr val="accent1"/>
                </a:solidFill>
              </a:rPr>
              <a:t>HOW IS THIS MAN ABLE TO MOVE AROUND?</a:t>
            </a:r>
          </a:p>
        </p:txBody>
      </p:sp>
      <p:sp>
        <p:nvSpPr>
          <p:cNvPr id="3" name="Slide Number Placeholder 2">
            <a:extLst>
              <a:ext uri="{FF2B5EF4-FFF2-40B4-BE49-F238E27FC236}">
                <a16:creationId xmlns:a16="http://schemas.microsoft.com/office/drawing/2014/main" id="{A2D968F0-FB10-4933-834E-F3A89DE6CE6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32</a:t>
            </a:fld>
            <a:endParaRPr lang="en"/>
          </a:p>
        </p:txBody>
      </p:sp>
      <p:sp>
        <p:nvSpPr>
          <p:cNvPr id="4" name="TextBox 3">
            <a:extLst>
              <a:ext uri="{FF2B5EF4-FFF2-40B4-BE49-F238E27FC236}">
                <a16:creationId xmlns:a16="http://schemas.microsoft.com/office/drawing/2014/main" id="{A57A4265-7AAB-4A19-9949-27A106528E7C}"/>
              </a:ext>
            </a:extLst>
          </p:cNvPr>
          <p:cNvSpPr txBox="1"/>
          <p:nvPr/>
        </p:nvSpPr>
        <p:spPr>
          <a:xfrm>
            <a:off x="853440" y="662940"/>
            <a:ext cx="2660700" cy="307777"/>
          </a:xfrm>
          <a:prstGeom prst="rect">
            <a:avLst/>
          </a:prstGeom>
          <a:noFill/>
        </p:spPr>
        <p:txBody>
          <a:bodyPr wrap="square" rtlCol="0">
            <a:spAutoFit/>
          </a:bodyPr>
          <a:lstStyle/>
          <a:p>
            <a:r>
              <a:rPr lang="en-IN" dirty="0">
                <a:latin typeface="Georgia" panose="02040502050405020303" pitchFamily="18" charset="0"/>
              </a:rPr>
              <a:t>Video of man on square wheels</a:t>
            </a:r>
          </a:p>
        </p:txBody>
      </p:sp>
      <p:pic>
        <p:nvPicPr>
          <p:cNvPr id="5" name="Tricycle_Square_Wheels">
            <a:hlinkClick r:id="" action="ppaction://media"/>
            <a:extLst>
              <a:ext uri="{FF2B5EF4-FFF2-40B4-BE49-F238E27FC236}">
                <a16:creationId xmlns:a16="http://schemas.microsoft.com/office/drawing/2014/main" id="{F3C0F6B4-7899-4493-A69F-7FC88A68A2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062990"/>
            <a:ext cx="6019800" cy="3569970"/>
          </a:xfrm>
          <a:prstGeom prst="rect">
            <a:avLst/>
          </a:prstGeom>
        </p:spPr>
      </p:pic>
    </p:spTree>
    <p:extLst>
      <p:ext uri="{BB962C8B-B14F-4D97-AF65-F5344CB8AC3E}">
        <p14:creationId xmlns:p14="http://schemas.microsoft.com/office/powerpoint/2010/main" val="20272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633EF-24C1-4EF4-A584-CE4A11D0AD16}"/>
              </a:ext>
            </a:extLst>
          </p:cNvPr>
          <p:cNvSpPr>
            <a:spLocks noGrp="1"/>
          </p:cNvSpPr>
          <p:nvPr>
            <p:ph type="title"/>
          </p:nvPr>
        </p:nvSpPr>
        <p:spPr/>
        <p:txBody>
          <a:bodyPr/>
          <a:lstStyle/>
          <a:p>
            <a:r>
              <a:rPr lang="en-IN" dirty="0">
                <a:solidFill>
                  <a:schemeClr val="accent2"/>
                </a:solidFill>
              </a:rPr>
              <a:t>DO IT YOURSELF ACTIVITY</a:t>
            </a:r>
          </a:p>
        </p:txBody>
      </p:sp>
      <p:sp>
        <p:nvSpPr>
          <p:cNvPr id="3" name="Slide Number Placeholder 2">
            <a:extLst>
              <a:ext uri="{FF2B5EF4-FFF2-40B4-BE49-F238E27FC236}">
                <a16:creationId xmlns:a16="http://schemas.microsoft.com/office/drawing/2014/main" id="{E86677FB-BE12-4DCD-9406-803A4B9C1EE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33</a:t>
            </a:fld>
            <a:endParaRPr lang="en"/>
          </a:p>
        </p:txBody>
      </p:sp>
      <p:sp>
        <p:nvSpPr>
          <p:cNvPr id="5" name="TextBox 4">
            <a:extLst>
              <a:ext uri="{FF2B5EF4-FFF2-40B4-BE49-F238E27FC236}">
                <a16:creationId xmlns:a16="http://schemas.microsoft.com/office/drawing/2014/main" id="{A771C670-0696-4F13-8E5B-1278E1E93EA3}"/>
              </a:ext>
            </a:extLst>
          </p:cNvPr>
          <p:cNvSpPr txBox="1"/>
          <p:nvPr/>
        </p:nvSpPr>
        <p:spPr>
          <a:xfrm>
            <a:off x="411480" y="571501"/>
            <a:ext cx="8343900" cy="4185761"/>
          </a:xfrm>
          <a:prstGeom prst="rect">
            <a:avLst/>
          </a:prstGeom>
          <a:noFill/>
        </p:spPr>
        <p:txBody>
          <a:bodyPr wrap="square">
            <a:spAutoFit/>
          </a:bodyPr>
          <a:lstStyle/>
          <a:p>
            <a:r>
              <a:rPr lang="en-US" dirty="0">
                <a:latin typeface="Georgia" panose="02040502050405020303" pitchFamily="18" charset="0"/>
              </a:rPr>
              <a:t>Square Wheels You may not be able to put a square peg in a round hole—but you can make a square wheel roll on a round road. Square wheels roll smoothly on a surface with bumps of the right size and shape.</a:t>
            </a:r>
          </a:p>
          <a:p>
            <a:r>
              <a:rPr lang="en-US" b="1" dirty="0">
                <a:latin typeface="Georgia" panose="02040502050405020303" pitchFamily="18" charset="0"/>
              </a:rPr>
              <a:t>Tools and Materials</a:t>
            </a:r>
          </a:p>
          <a:p>
            <a:pPr algn="l"/>
            <a:r>
              <a:rPr lang="en-US" b="0" i="0" u="none" strike="noStrike" baseline="0" dirty="0">
                <a:latin typeface="Georgia" panose="02040502050405020303" pitchFamily="18" charset="0"/>
              </a:rPr>
              <a:t>About 20 cardboard toilet paper tubes</a:t>
            </a:r>
          </a:p>
          <a:p>
            <a:pPr algn="l"/>
            <a:r>
              <a:rPr lang="en-US" b="0" i="0" u="none" strike="noStrike" baseline="0" dirty="0">
                <a:latin typeface="Georgia" panose="02040502050405020303" pitchFamily="18" charset="0"/>
              </a:rPr>
              <a:t>(all approximately the same diameter)</a:t>
            </a:r>
          </a:p>
          <a:p>
            <a:pPr algn="l"/>
            <a:r>
              <a:rPr lang="en-IN" b="0" i="0" u="none" strike="noStrike" baseline="0" dirty="0">
                <a:latin typeface="Georgia" panose="02040502050405020303" pitchFamily="18" charset="0"/>
              </a:rPr>
              <a:t>Foamboard, stiff cardboard, or</a:t>
            </a:r>
          </a:p>
          <a:p>
            <a:pPr algn="l"/>
            <a:r>
              <a:rPr lang="en-US" b="0" i="0" u="none" strike="noStrike" baseline="0" dirty="0">
                <a:latin typeface="Georgia" panose="02040502050405020303" pitchFamily="18" charset="0"/>
              </a:rPr>
              <a:t>matboard to serve as a base for the</a:t>
            </a:r>
          </a:p>
          <a:p>
            <a:pPr algn="l"/>
            <a:r>
              <a:rPr lang="en-US" b="0" i="0" u="none" strike="noStrike" baseline="0" dirty="0">
                <a:latin typeface="Georgia" panose="02040502050405020303" pitchFamily="18" charset="0"/>
              </a:rPr>
              <a:t>cardboard tubes, about 4 x 30 inches</a:t>
            </a:r>
          </a:p>
          <a:p>
            <a:pPr algn="l"/>
            <a:r>
              <a:rPr lang="en-IN" b="0" i="0" u="none" strike="noStrike" baseline="0" dirty="0">
                <a:latin typeface="Georgia" panose="02040502050405020303" pitchFamily="18" charset="0"/>
              </a:rPr>
              <a:t>(10 x 75 cm)</a:t>
            </a:r>
          </a:p>
          <a:p>
            <a:pPr algn="l"/>
            <a:endParaRPr lang="en-US" b="0" i="0" u="none" strike="noStrike" baseline="0" dirty="0">
              <a:latin typeface="Georgia" panose="02040502050405020303" pitchFamily="18" charset="0"/>
            </a:endParaRPr>
          </a:p>
          <a:p>
            <a:pPr algn="l"/>
            <a:endParaRPr lang="en-US" dirty="0">
              <a:latin typeface="Georgia" panose="02040502050405020303" pitchFamily="18" charset="0"/>
            </a:endParaRPr>
          </a:p>
          <a:p>
            <a:pPr algn="l"/>
            <a:r>
              <a:rPr lang="en-US" b="0" i="0" u="none" strike="noStrike" baseline="0" dirty="0">
                <a:latin typeface="Georgia" panose="02040502050405020303" pitchFamily="18" charset="0"/>
              </a:rPr>
              <a:t>Hot-glue gun and glue sticks, </a:t>
            </a:r>
            <a:r>
              <a:rPr lang="en-IN" b="0" i="0" u="none" strike="noStrike" baseline="0" dirty="0">
                <a:latin typeface="Georgia" panose="02040502050405020303" pitchFamily="18" charset="0"/>
              </a:rPr>
              <a:t>Poster board or matboard, </a:t>
            </a:r>
            <a:r>
              <a:rPr lang="en-US" b="0" i="0" u="none" strike="noStrike" baseline="0" dirty="0">
                <a:latin typeface="Georgia" panose="02040502050405020303" pitchFamily="18" charset="0"/>
              </a:rPr>
              <a:t>approximately 8 x 10 inches (20 x 25</a:t>
            </a:r>
          </a:p>
          <a:p>
            <a:pPr algn="l"/>
            <a:r>
              <a:rPr lang="en-IN" b="0" i="0" u="none" strike="noStrike" baseline="0" dirty="0">
                <a:latin typeface="Georgia" panose="02040502050405020303" pitchFamily="18" charset="0"/>
              </a:rPr>
              <a:t>cm), Scissors, Pencil or pen, Ruler</a:t>
            </a:r>
            <a:r>
              <a:rPr lang="en-IN" dirty="0">
                <a:latin typeface="Georgia" panose="02040502050405020303" pitchFamily="18" charset="0"/>
              </a:rPr>
              <a:t>, </a:t>
            </a:r>
            <a:r>
              <a:rPr lang="en-IN" b="0" i="0" u="none" strike="noStrike" baseline="0" dirty="0">
                <a:latin typeface="Georgia" panose="02040502050405020303" pitchFamily="18" charset="0"/>
              </a:rPr>
              <a:t>Pushpin</a:t>
            </a:r>
            <a:r>
              <a:rPr lang="en-IN" dirty="0">
                <a:latin typeface="Georgia" panose="02040502050405020303" pitchFamily="18" charset="0"/>
              </a:rPr>
              <a:t>, </a:t>
            </a:r>
            <a:r>
              <a:rPr lang="en-IN" b="0" i="0" u="none" strike="noStrike" baseline="0" dirty="0">
                <a:latin typeface="Georgia" panose="02040502050405020303" pitchFamily="18" charset="0"/>
              </a:rPr>
              <a:t>Drinking straw, Two bamboo skewers, Paper clip</a:t>
            </a:r>
          </a:p>
          <a:p>
            <a:pPr algn="l"/>
            <a:r>
              <a:rPr lang="en-US" b="0" i="0" u="none" strike="noStrike" baseline="0" dirty="0">
                <a:latin typeface="Georgia" panose="02040502050405020303" pitchFamily="18" charset="0"/>
              </a:rPr>
              <a:t>String, about 12 inches (30 cm)</a:t>
            </a:r>
          </a:p>
          <a:p>
            <a:pPr algn="l"/>
            <a:endParaRPr lang="en-US" dirty="0">
              <a:latin typeface="Georgia" panose="02040502050405020303" pitchFamily="18" charset="0"/>
            </a:endParaRPr>
          </a:p>
          <a:p>
            <a:pPr marL="342900" indent="-342900" algn="l">
              <a:buAutoNum type="arabicPeriod"/>
            </a:pPr>
            <a:r>
              <a:rPr lang="en-US" sz="1400" b="0" i="0" u="none" strike="noStrike" baseline="0" dirty="0">
                <a:latin typeface="Georgia" panose="02040502050405020303" pitchFamily="18" charset="0"/>
              </a:rPr>
              <a:t>Using hot glue, attach a cardboard tube across one end of the base. </a:t>
            </a:r>
          </a:p>
          <a:p>
            <a:pPr algn="l"/>
            <a:r>
              <a:rPr lang="en-US" sz="1400" b="0" i="0" u="none" strike="noStrike" baseline="0" dirty="0">
                <a:latin typeface="Georgia" panose="02040502050405020303" pitchFamily="18" charset="0"/>
              </a:rPr>
              <a:t>Continue gluing on tubes, with each tube just touching the one before it, </a:t>
            </a:r>
          </a:p>
          <a:p>
            <a:pPr algn="l"/>
            <a:r>
              <a:rPr lang="en-US" sz="1400" b="0" i="0" u="none" strike="noStrike" baseline="0" dirty="0">
                <a:latin typeface="Georgia" panose="02040502050405020303" pitchFamily="18" charset="0"/>
              </a:rPr>
              <a:t>until you reach the other end of the base. </a:t>
            </a:r>
            <a:endParaRPr lang="en-US" b="0" i="0" u="none" strike="noStrike" baseline="0" dirty="0">
              <a:latin typeface="Georgia" panose="02040502050405020303" pitchFamily="18" charset="0"/>
            </a:endParaRPr>
          </a:p>
        </p:txBody>
      </p:sp>
      <p:pic>
        <p:nvPicPr>
          <p:cNvPr id="8" name="Picture 7">
            <a:extLst>
              <a:ext uri="{FF2B5EF4-FFF2-40B4-BE49-F238E27FC236}">
                <a16:creationId xmlns:a16="http://schemas.microsoft.com/office/drawing/2014/main" id="{7DCE370D-5F63-4785-B369-A9247EF5382D}"/>
              </a:ext>
            </a:extLst>
          </p:cNvPr>
          <p:cNvPicPr>
            <a:picLocks noChangeAspect="1"/>
          </p:cNvPicPr>
          <p:nvPr/>
        </p:nvPicPr>
        <p:blipFill>
          <a:blip r:embed="rId2"/>
          <a:stretch>
            <a:fillRect/>
          </a:stretch>
        </p:blipFill>
        <p:spPr>
          <a:xfrm>
            <a:off x="6059962" y="1165860"/>
            <a:ext cx="2068381" cy="1973580"/>
          </a:xfrm>
          <a:prstGeom prst="rect">
            <a:avLst/>
          </a:prstGeom>
        </p:spPr>
      </p:pic>
      <p:pic>
        <p:nvPicPr>
          <p:cNvPr id="9" name="Picture 8">
            <a:extLst>
              <a:ext uri="{FF2B5EF4-FFF2-40B4-BE49-F238E27FC236}">
                <a16:creationId xmlns:a16="http://schemas.microsoft.com/office/drawing/2014/main" id="{FE86868A-A80C-44DF-AC0A-A2EA9CD367C5}"/>
              </a:ext>
            </a:extLst>
          </p:cNvPr>
          <p:cNvPicPr>
            <a:picLocks noChangeAspect="1"/>
          </p:cNvPicPr>
          <p:nvPr/>
        </p:nvPicPr>
        <p:blipFill>
          <a:blip r:embed="rId3"/>
          <a:stretch>
            <a:fillRect/>
          </a:stretch>
        </p:blipFill>
        <p:spPr>
          <a:xfrm>
            <a:off x="7495883" y="3603664"/>
            <a:ext cx="1264920" cy="1209580"/>
          </a:xfrm>
          <a:prstGeom prst="rect">
            <a:avLst/>
          </a:prstGeom>
        </p:spPr>
      </p:pic>
    </p:spTree>
    <p:extLst>
      <p:ext uri="{BB962C8B-B14F-4D97-AF65-F5344CB8AC3E}">
        <p14:creationId xmlns:p14="http://schemas.microsoft.com/office/powerpoint/2010/main" val="3508214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075916-F436-4AB5-85FA-82990B0668B0}"/>
              </a:ext>
            </a:extLst>
          </p:cNvPr>
          <p:cNvSpPr>
            <a:spLocks noGrp="1"/>
          </p:cNvSpPr>
          <p:nvPr>
            <p:ph type="body" idx="1"/>
          </p:nvPr>
        </p:nvSpPr>
        <p:spPr/>
        <p:txBody>
          <a:bodyPr/>
          <a:lstStyle/>
          <a:p>
            <a:r>
              <a:rPr lang="en-IN" b="1" i="0" dirty="0">
                <a:solidFill>
                  <a:schemeClr val="accent2"/>
                </a:solidFill>
                <a:latin typeface="Montserrat" panose="020B0604020202020204" charset="0"/>
              </a:rPr>
              <a:t>SQUARE WHEEL</a:t>
            </a:r>
          </a:p>
        </p:txBody>
      </p:sp>
      <p:sp>
        <p:nvSpPr>
          <p:cNvPr id="3" name="Slide Number Placeholder 2">
            <a:extLst>
              <a:ext uri="{FF2B5EF4-FFF2-40B4-BE49-F238E27FC236}">
                <a16:creationId xmlns:a16="http://schemas.microsoft.com/office/drawing/2014/main" id="{2EA2660B-4A3F-406A-B395-DF2C721B98E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34</a:t>
            </a:fld>
            <a:endParaRPr lang="en" dirty="0"/>
          </a:p>
        </p:txBody>
      </p:sp>
      <p:sp>
        <p:nvSpPr>
          <p:cNvPr id="5" name="TextBox 4">
            <a:extLst>
              <a:ext uri="{FF2B5EF4-FFF2-40B4-BE49-F238E27FC236}">
                <a16:creationId xmlns:a16="http://schemas.microsoft.com/office/drawing/2014/main" id="{EFE12034-AA3C-48EE-A18F-D05526F57826}"/>
              </a:ext>
            </a:extLst>
          </p:cNvPr>
          <p:cNvSpPr txBox="1"/>
          <p:nvPr/>
        </p:nvSpPr>
        <p:spPr>
          <a:xfrm>
            <a:off x="274320" y="312420"/>
            <a:ext cx="8557260" cy="4185761"/>
          </a:xfrm>
          <a:prstGeom prst="rect">
            <a:avLst/>
          </a:prstGeom>
          <a:noFill/>
        </p:spPr>
        <p:txBody>
          <a:bodyPr wrap="square">
            <a:spAutoFit/>
          </a:bodyPr>
          <a:lstStyle/>
          <a:p>
            <a:pPr algn="l"/>
            <a:r>
              <a:rPr lang="en-US" b="0" i="0" u="none" strike="noStrike" baseline="0" dirty="0">
                <a:latin typeface="Georgia" panose="02040502050405020303" pitchFamily="18" charset="0"/>
              </a:rPr>
              <a:t>2. Measure the diameter of three or four of the toilet-paper rolls. The diameters should be approximately 1 11/16 inches (4.3 cm). If this is the case, cut four square wheels from the poster board, with sides of 2 inches (5 cm). If the diameter of your tubes is significantly different from this measurement, then make the</a:t>
            </a:r>
          </a:p>
          <a:p>
            <a:pPr algn="l"/>
            <a:r>
              <a:rPr lang="en-US" b="0" i="0" u="none" strike="noStrike" baseline="0" dirty="0">
                <a:latin typeface="Georgia" panose="02040502050405020303" pitchFamily="18" charset="0"/>
              </a:rPr>
              <a:t>sides of the square wheels equal to 1.2 times that diameter. (See </a:t>
            </a:r>
            <a:r>
              <a:rPr lang="en-IN" b="0" i="0" u="none" strike="noStrike" baseline="0" dirty="0">
                <a:latin typeface="Georgia" panose="02040502050405020303" pitchFamily="18" charset="0"/>
              </a:rPr>
              <a:t>the Math Root below.)</a:t>
            </a:r>
          </a:p>
          <a:p>
            <a:pPr algn="l"/>
            <a:r>
              <a:rPr lang="en-US" b="0" i="0" u="none" strike="noStrike" baseline="0" dirty="0">
                <a:latin typeface="Georgia" panose="02040502050405020303" pitchFamily="18" charset="0"/>
              </a:rPr>
              <a:t>3. Locate the center of each square wheel by drawing two diagonals, as shown in the photo below.</a:t>
            </a:r>
          </a:p>
          <a:p>
            <a:pPr algn="l"/>
            <a:endParaRPr lang="en-US" dirty="0">
              <a:latin typeface="Georgia" panose="02040502050405020303" pitchFamily="18" charset="0"/>
            </a:endParaRPr>
          </a:p>
          <a:p>
            <a:pPr algn="l"/>
            <a:endParaRPr lang="en-US" b="0" i="0" u="none" strike="noStrike" baseline="0" dirty="0">
              <a:latin typeface="Georgia" panose="02040502050405020303" pitchFamily="18" charset="0"/>
            </a:endParaRPr>
          </a:p>
          <a:p>
            <a:pPr algn="l"/>
            <a:endParaRPr lang="en-US" b="0" i="0" u="none" strike="noStrike" baseline="0" dirty="0">
              <a:latin typeface="Georgia" panose="02040502050405020303" pitchFamily="18" charset="0"/>
            </a:endParaRPr>
          </a:p>
          <a:p>
            <a:pPr algn="l"/>
            <a:endParaRPr lang="en-IN" b="0" i="0" u="none" strike="noStrike" baseline="0" dirty="0">
              <a:latin typeface="Georgia" panose="02040502050405020303" pitchFamily="18" charset="0"/>
            </a:endParaRPr>
          </a:p>
          <a:p>
            <a:pPr algn="l"/>
            <a:endParaRPr lang="en-IN" dirty="0">
              <a:latin typeface="Georgia" panose="02040502050405020303" pitchFamily="18" charset="0"/>
            </a:endParaRPr>
          </a:p>
          <a:p>
            <a:pPr algn="l"/>
            <a:endParaRPr lang="en-IN" b="0" i="0" u="none" strike="noStrike" baseline="0" dirty="0">
              <a:latin typeface="Georgia" panose="02040502050405020303" pitchFamily="18" charset="0"/>
            </a:endParaRPr>
          </a:p>
          <a:p>
            <a:pPr algn="l"/>
            <a:r>
              <a:rPr lang="en-IN" b="0" i="0" u="none" strike="noStrike" baseline="0" dirty="0">
                <a:latin typeface="Georgia" panose="02040502050405020303" pitchFamily="18" charset="0"/>
              </a:rPr>
              <a:t>4.</a:t>
            </a:r>
            <a:r>
              <a:rPr lang="en-US" b="0" i="0" u="none" strike="noStrike" baseline="0" dirty="0">
                <a:latin typeface="Georgia" panose="02040502050405020303" pitchFamily="18" charset="0"/>
              </a:rPr>
              <a:t> Use the pushpin to poke a small hole in the center of each square wheel, taking care not to bend or crease the wheel.</a:t>
            </a:r>
          </a:p>
          <a:p>
            <a:pPr algn="l"/>
            <a:r>
              <a:rPr lang="en-US" b="0" i="0" u="none" strike="noStrike" baseline="0" dirty="0">
                <a:latin typeface="Georgia" panose="02040502050405020303" pitchFamily="18" charset="0"/>
              </a:rPr>
              <a:t>5. From the poster board, cut a rectangle measuring 2 x 5 inches (5</a:t>
            </a:r>
          </a:p>
          <a:p>
            <a:pPr algn="l"/>
            <a:r>
              <a:rPr lang="en-IN" b="0" i="0" u="none" strike="noStrike" baseline="0" dirty="0">
                <a:latin typeface="Georgia" panose="02040502050405020303" pitchFamily="18" charset="0"/>
              </a:rPr>
              <a:t>x 12 cm).</a:t>
            </a:r>
          </a:p>
          <a:p>
            <a:pPr algn="l"/>
            <a:r>
              <a:rPr lang="en-US" b="0" i="0" u="none" strike="noStrike" baseline="0" dirty="0">
                <a:latin typeface="Georgia" panose="02040502050405020303" pitchFamily="18" charset="0"/>
              </a:rPr>
              <a:t>6. Cut two sections of straw, each 2 inches (5 cm) long.</a:t>
            </a:r>
          </a:p>
          <a:p>
            <a:pPr algn="l"/>
            <a:r>
              <a:rPr lang="en-US" b="0" i="0" u="none" strike="noStrike" baseline="0" dirty="0">
                <a:latin typeface="Georgia" panose="02040502050405020303" pitchFamily="18" charset="0"/>
              </a:rPr>
              <a:t>7. Glue the straw sections to the rectangular piece of poster board 3/8 inch (1 cm) from </a:t>
            </a:r>
          </a:p>
          <a:p>
            <a:pPr algn="l"/>
            <a:r>
              <a:rPr lang="en-US" b="0" i="0" u="none" strike="noStrike" baseline="0" dirty="0">
                <a:latin typeface="Georgia" panose="02040502050405020303" pitchFamily="18" charset="0"/>
              </a:rPr>
              <a:t>each end (see photo below). This assembly will be the body of a small cart. </a:t>
            </a:r>
          </a:p>
          <a:p>
            <a:pPr algn="l"/>
            <a:endParaRPr lang="en-US" b="0" i="0" u="none" strike="noStrike" baseline="0" dirty="0">
              <a:latin typeface="Georgia" panose="02040502050405020303" pitchFamily="18" charset="0"/>
            </a:endParaRPr>
          </a:p>
        </p:txBody>
      </p:sp>
      <p:pic>
        <p:nvPicPr>
          <p:cNvPr id="6" name="Picture 5">
            <a:extLst>
              <a:ext uri="{FF2B5EF4-FFF2-40B4-BE49-F238E27FC236}">
                <a16:creationId xmlns:a16="http://schemas.microsoft.com/office/drawing/2014/main" id="{5AA594DA-EF91-4B62-A46F-681337784BCA}"/>
              </a:ext>
            </a:extLst>
          </p:cNvPr>
          <p:cNvPicPr>
            <a:picLocks noChangeAspect="1"/>
          </p:cNvPicPr>
          <p:nvPr/>
        </p:nvPicPr>
        <p:blipFill>
          <a:blip r:embed="rId2"/>
          <a:stretch>
            <a:fillRect/>
          </a:stretch>
        </p:blipFill>
        <p:spPr>
          <a:xfrm>
            <a:off x="609600" y="1443466"/>
            <a:ext cx="1272540" cy="1216866"/>
          </a:xfrm>
          <a:prstGeom prst="rect">
            <a:avLst/>
          </a:prstGeom>
        </p:spPr>
      </p:pic>
      <p:pic>
        <p:nvPicPr>
          <p:cNvPr id="7" name="Picture 6">
            <a:extLst>
              <a:ext uri="{FF2B5EF4-FFF2-40B4-BE49-F238E27FC236}">
                <a16:creationId xmlns:a16="http://schemas.microsoft.com/office/drawing/2014/main" id="{1354E099-A4F7-4B5B-AB11-30047B56EBD0}"/>
              </a:ext>
            </a:extLst>
          </p:cNvPr>
          <p:cNvPicPr>
            <a:picLocks noChangeAspect="1"/>
          </p:cNvPicPr>
          <p:nvPr/>
        </p:nvPicPr>
        <p:blipFill>
          <a:blip r:embed="rId3"/>
          <a:stretch>
            <a:fillRect/>
          </a:stretch>
        </p:blipFill>
        <p:spPr>
          <a:xfrm>
            <a:off x="7482840" y="3579400"/>
            <a:ext cx="1272540" cy="1216866"/>
          </a:xfrm>
          <a:prstGeom prst="rect">
            <a:avLst/>
          </a:prstGeom>
        </p:spPr>
      </p:pic>
    </p:spTree>
    <p:extLst>
      <p:ext uri="{BB962C8B-B14F-4D97-AF65-F5344CB8AC3E}">
        <p14:creationId xmlns:p14="http://schemas.microsoft.com/office/powerpoint/2010/main" val="1876155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3FD5-B4C9-4F48-AD17-DC550D0EFD1F}"/>
              </a:ext>
            </a:extLst>
          </p:cNvPr>
          <p:cNvSpPr>
            <a:spLocks noGrp="1"/>
          </p:cNvSpPr>
          <p:nvPr>
            <p:ph type="title"/>
          </p:nvPr>
        </p:nvSpPr>
        <p:spPr/>
        <p:txBody>
          <a:bodyPr/>
          <a:lstStyle/>
          <a:p>
            <a:endParaRPr lang="en-IN"/>
          </a:p>
        </p:txBody>
      </p:sp>
      <p:sp>
        <p:nvSpPr>
          <p:cNvPr id="3" name="Slide Number Placeholder 2">
            <a:extLst>
              <a:ext uri="{FF2B5EF4-FFF2-40B4-BE49-F238E27FC236}">
                <a16:creationId xmlns:a16="http://schemas.microsoft.com/office/drawing/2014/main" id="{23A1D174-3CB4-45A6-9020-38C28D3421D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35</a:t>
            </a:fld>
            <a:endParaRPr lang="en"/>
          </a:p>
        </p:txBody>
      </p:sp>
      <p:sp>
        <p:nvSpPr>
          <p:cNvPr id="5" name="TextBox 4">
            <a:extLst>
              <a:ext uri="{FF2B5EF4-FFF2-40B4-BE49-F238E27FC236}">
                <a16:creationId xmlns:a16="http://schemas.microsoft.com/office/drawing/2014/main" id="{177D24FE-DA7F-4244-93A9-DC2F3F3A4AA0}"/>
              </a:ext>
            </a:extLst>
          </p:cNvPr>
          <p:cNvSpPr txBox="1"/>
          <p:nvPr/>
        </p:nvSpPr>
        <p:spPr>
          <a:xfrm>
            <a:off x="251460" y="220980"/>
            <a:ext cx="8557260" cy="4616648"/>
          </a:xfrm>
          <a:prstGeom prst="rect">
            <a:avLst/>
          </a:prstGeom>
          <a:noFill/>
        </p:spPr>
        <p:txBody>
          <a:bodyPr wrap="square">
            <a:spAutoFit/>
          </a:bodyPr>
          <a:lstStyle/>
          <a:p>
            <a:pPr algn="l"/>
            <a:r>
              <a:rPr lang="en-US" b="0" i="0" u="none" strike="noStrike" baseline="0" dirty="0">
                <a:latin typeface="Georgia" panose="02040502050405020303" pitchFamily="18" charset="0"/>
              </a:rPr>
              <a:t>8. Cut the skewers into two 5-inch-long (12-cm) pieces, each with a point at one end. These will be axles. (If you can’t cut the skewers with the scissors, just break the skewers, or cut them with a utility</a:t>
            </a:r>
          </a:p>
          <a:p>
            <a:pPr algn="l"/>
            <a:r>
              <a:rPr lang="en-IN" b="0" i="0" u="none" strike="noStrike" baseline="0" dirty="0">
                <a:latin typeface="Georgia" panose="02040502050405020303" pitchFamily="18" charset="0"/>
              </a:rPr>
              <a:t>knife.)</a:t>
            </a:r>
          </a:p>
          <a:p>
            <a:pPr algn="l"/>
            <a:r>
              <a:rPr lang="en-US" b="0" i="0" u="none" strike="noStrike" baseline="0" dirty="0">
                <a:latin typeface="Georgia" panose="02040502050405020303" pitchFamily="18" charset="0"/>
              </a:rPr>
              <a:t>9. Slide one of the square wheels onto a skewer until it’s about ¾ inch (2 cm) from the non-pointed end. Slide the pointed end through the straw, and then slide the other square wheel onto the</a:t>
            </a:r>
          </a:p>
          <a:p>
            <a:pPr algn="l"/>
            <a:r>
              <a:rPr lang="en-US" b="0" i="0" u="none" strike="noStrike" baseline="0" dirty="0">
                <a:latin typeface="Georgia" panose="02040502050405020303" pitchFamily="18" charset="0"/>
              </a:rPr>
              <a:t>skewer. Adjust the wheels so they’re aligned with each other, and are fairly close to the edge of the cart. The wheel-and-axle assembly should turn freely in the straws. Assemble the other set of wheels the same way. When all the wheels are on, the cart should look like the photo below.</a:t>
            </a:r>
          </a:p>
          <a:p>
            <a:pPr algn="l"/>
            <a:endParaRPr lang="en-US" b="0" i="0" u="none" strike="noStrike" baseline="0" dirty="0">
              <a:latin typeface="Georgia" panose="02040502050405020303" pitchFamily="18" charset="0"/>
            </a:endParaRPr>
          </a:p>
          <a:p>
            <a:pPr algn="l"/>
            <a:endParaRPr lang="en-US" sz="1400" b="0" i="0" u="none" strike="noStrike" baseline="0" dirty="0">
              <a:latin typeface="Georgia" panose="02040502050405020303" pitchFamily="18" charset="0"/>
            </a:endParaRPr>
          </a:p>
          <a:p>
            <a:pPr algn="l"/>
            <a:endParaRPr lang="en-US" sz="1400" b="0" i="0" u="none" strike="noStrike" baseline="0" dirty="0">
              <a:latin typeface="Georgia" panose="02040502050405020303" pitchFamily="18" charset="0"/>
            </a:endParaRPr>
          </a:p>
          <a:p>
            <a:pPr algn="l"/>
            <a:endParaRPr lang="en-US" dirty="0">
              <a:latin typeface="Georgia" panose="02040502050405020303" pitchFamily="18" charset="0"/>
            </a:endParaRPr>
          </a:p>
          <a:p>
            <a:pPr algn="l"/>
            <a:endParaRPr lang="en-US" sz="1400" b="0" i="0" u="none" strike="noStrike" baseline="0" dirty="0">
              <a:latin typeface="Georgia" panose="02040502050405020303" pitchFamily="18" charset="0"/>
            </a:endParaRPr>
          </a:p>
          <a:p>
            <a:pPr algn="l"/>
            <a:endParaRPr lang="en-US" dirty="0">
              <a:latin typeface="Georgia" panose="02040502050405020303" pitchFamily="18" charset="0"/>
            </a:endParaRPr>
          </a:p>
          <a:p>
            <a:pPr algn="l"/>
            <a:r>
              <a:rPr lang="en-US" sz="1400" b="0" i="0" u="none" strike="noStrike" baseline="0" dirty="0">
                <a:latin typeface="Georgia" panose="02040502050405020303" pitchFamily="18" charset="0"/>
              </a:rPr>
              <a:t>10. Use the pushpin to poke a hole between the straw and one end of the cart body, equidistant from the edges, as shown below. Put one end of the paper clip through the hole, and adjust until it’s positioned as shown in the photo below.</a:t>
            </a:r>
          </a:p>
          <a:p>
            <a:pPr algn="l"/>
            <a:endParaRPr lang="en-US" sz="1400" b="0" i="0" u="none" strike="noStrike" baseline="0" dirty="0">
              <a:latin typeface="Georgia" panose="02040502050405020303" pitchFamily="18" charset="0"/>
            </a:endParaRPr>
          </a:p>
          <a:p>
            <a:pPr algn="l"/>
            <a:endParaRPr lang="en-US" dirty="0">
              <a:latin typeface="Georgia" panose="02040502050405020303" pitchFamily="18" charset="0"/>
            </a:endParaRPr>
          </a:p>
          <a:p>
            <a:pPr algn="l"/>
            <a:endParaRPr lang="en-US" sz="1400" b="0" i="0" u="none" strike="noStrike" baseline="0" dirty="0">
              <a:latin typeface="Georgia" panose="02040502050405020303" pitchFamily="18" charset="0"/>
            </a:endParaRPr>
          </a:p>
          <a:p>
            <a:pPr algn="l"/>
            <a:endParaRPr lang="en-US" sz="1400" b="0" i="0" u="none" strike="noStrike" baseline="0" dirty="0">
              <a:latin typeface="Georgia" panose="02040502050405020303" pitchFamily="18" charset="0"/>
            </a:endParaRPr>
          </a:p>
        </p:txBody>
      </p:sp>
      <p:pic>
        <p:nvPicPr>
          <p:cNvPr id="6" name="Picture 5">
            <a:extLst>
              <a:ext uri="{FF2B5EF4-FFF2-40B4-BE49-F238E27FC236}">
                <a16:creationId xmlns:a16="http://schemas.microsoft.com/office/drawing/2014/main" id="{CFE8CB7A-90CF-478C-A19E-7DC8A2873EFF}"/>
              </a:ext>
            </a:extLst>
          </p:cNvPr>
          <p:cNvPicPr>
            <a:picLocks noChangeAspect="1"/>
          </p:cNvPicPr>
          <p:nvPr/>
        </p:nvPicPr>
        <p:blipFill>
          <a:blip r:embed="rId2"/>
          <a:stretch>
            <a:fillRect/>
          </a:stretch>
        </p:blipFill>
        <p:spPr>
          <a:xfrm>
            <a:off x="5791200" y="1911166"/>
            <a:ext cx="1325880" cy="1267873"/>
          </a:xfrm>
          <a:prstGeom prst="rect">
            <a:avLst/>
          </a:prstGeom>
        </p:spPr>
      </p:pic>
      <p:pic>
        <p:nvPicPr>
          <p:cNvPr id="7" name="Picture 6">
            <a:extLst>
              <a:ext uri="{FF2B5EF4-FFF2-40B4-BE49-F238E27FC236}">
                <a16:creationId xmlns:a16="http://schemas.microsoft.com/office/drawing/2014/main" id="{AEFAA4D5-78ED-496D-8510-11B08E55333F}"/>
              </a:ext>
            </a:extLst>
          </p:cNvPr>
          <p:cNvPicPr>
            <a:picLocks noChangeAspect="1"/>
          </p:cNvPicPr>
          <p:nvPr/>
        </p:nvPicPr>
        <p:blipFill>
          <a:blip r:embed="rId3"/>
          <a:stretch>
            <a:fillRect/>
          </a:stretch>
        </p:blipFill>
        <p:spPr>
          <a:xfrm>
            <a:off x="4975860" y="3669867"/>
            <a:ext cx="1092810" cy="1045000"/>
          </a:xfrm>
          <a:prstGeom prst="rect">
            <a:avLst/>
          </a:prstGeom>
        </p:spPr>
      </p:pic>
    </p:spTree>
    <p:extLst>
      <p:ext uri="{BB962C8B-B14F-4D97-AF65-F5344CB8AC3E}">
        <p14:creationId xmlns:p14="http://schemas.microsoft.com/office/powerpoint/2010/main" val="2403098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062B-0CDC-49A1-93E1-30CAD60F6722}"/>
              </a:ext>
            </a:extLst>
          </p:cNvPr>
          <p:cNvSpPr>
            <a:spLocks noGrp="1"/>
          </p:cNvSpPr>
          <p:nvPr>
            <p:ph type="title"/>
          </p:nvPr>
        </p:nvSpPr>
        <p:spPr/>
        <p:txBody>
          <a:bodyPr/>
          <a:lstStyle/>
          <a:p>
            <a:r>
              <a:rPr lang="en-IN" dirty="0">
                <a:solidFill>
                  <a:schemeClr val="accent2"/>
                </a:solidFill>
              </a:rPr>
              <a:t>SQUARE WHEEL</a:t>
            </a:r>
          </a:p>
        </p:txBody>
      </p:sp>
      <p:sp>
        <p:nvSpPr>
          <p:cNvPr id="3" name="Slide Number Placeholder 2">
            <a:extLst>
              <a:ext uri="{FF2B5EF4-FFF2-40B4-BE49-F238E27FC236}">
                <a16:creationId xmlns:a16="http://schemas.microsoft.com/office/drawing/2014/main" id="{FCD57E1C-9DF7-4511-89AF-D8BC6D38205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36</a:t>
            </a:fld>
            <a:endParaRPr lang="en"/>
          </a:p>
        </p:txBody>
      </p:sp>
      <p:sp>
        <p:nvSpPr>
          <p:cNvPr id="5" name="TextBox 4">
            <a:extLst>
              <a:ext uri="{FF2B5EF4-FFF2-40B4-BE49-F238E27FC236}">
                <a16:creationId xmlns:a16="http://schemas.microsoft.com/office/drawing/2014/main" id="{1C50AE9A-CECE-4FD8-BCCE-25EF6238B282}"/>
              </a:ext>
            </a:extLst>
          </p:cNvPr>
          <p:cNvSpPr txBox="1"/>
          <p:nvPr/>
        </p:nvSpPr>
        <p:spPr>
          <a:xfrm>
            <a:off x="304800" y="459405"/>
            <a:ext cx="8526780" cy="4401205"/>
          </a:xfrm>
          <a:prstGeom prst="rect">
            <a:avLst/>
          </a:prstGeom>
          <a:noFill/>
        </p:spPr>
        <p:txBody>
          <a:bodyPr wrap="square">
            <a:spAutoFit/>
          </a:bodyPr>
          <a:lstStyle/>
          <a:p>
            <a:pPr algn="l"/>
            <a:r>
              <a:rPr lang="en-US" sz="1400" b="0" i="0" u="none" strike="noStrike" baseline="0" dirty="0">
                <a:latin typeface="Georgia" panose="02040502050405020303" pitchFamily="18" charset="0"/>
              </a:rPr>
              <a:t>11. Tie a loop in the end of the string, and place it on the paper clip</a:t>
            </a:r>
          </a:p>
          <a:p>
            <a:pPr algn="l"/>
            <a:endParaRPr lang="en-US" sz="1400" b="0" i="0" u="none" strike="noStrike" baseline="0" dirty="0">
              <a:latin typeface="Georgia" panose="02040502050405020303" pitchFamily="18" charset="0"/>
            </a:endParaRPr>
          </a:p>
          <a:p>
            <a:pPr algn="l"/>
            <a:endParaRPr lang="en-US" sz="1400" b="0" i="0" u="none" strike="noStrike" baseline="0" dirty="0">
              <a:latin typeface="Georgia" panose="02040502050405020303" pitchFamily="18" charset="0"/>
            </a:endParaRPr>
          </a:p>
          <a:p>
            <a:pPr algn="l"/>
            <a:endParaRPr lang="en-US" dirty="0">
              <a:latin typeface="T3Font_0"/>
            </a:endParaRPr>
          </a:p>
          <a:p>
            <a:pPr algn="l"/>
            <a:endParaRPr lang="en-US" dirty="0">
              <a:latin typeface="T3Font_0"/>
            </a:endParaRPr>
          </a:p>
          <a:p>
            <a:pPr algn="l"/>
            <a:endParaRPr lang="en-US" dirty="0">
              <a:latin typeface="T3Font_0"/>
            </a:endParaRPr>
          </a:p>
          <a:p>
            <a:pPr algn="l"/>
            <a:endParaRPr lang="en-US" dirty="0">
              <a:latin typeface="T3Font_0"/>
            </a:endParaRPr>
          </a:p>
          <a:p>
            <a:pPr algn="l"/>
            <a:endParaRPr lang="en-US" dirty="0">
              <a:latin typeface="T3Font_0"/>
            </a:endParaRPr>
          </a:p>
          <a:p>
            <a:pPr algn="l"/>
            <a:endParaRPr lang="en-US" dirty="0">
              <a:latin typeface="T3Font_0"/>
            </a:endParaRPr>
          </a:p>
          <a:p>
            <a:pPr algn="l"/>
            <a:r>
              <a:rPr lang="en-US" b="0" i="0" u="none" strike="noStrike" baseline="0" dirty="0">
                <a:latin typeface="Georgia" panose="02040502050405020303" pitchFamily="18" charset="0"/>
              </a:rPr>
              <a:t>Place the cart at one end of the cardboard-tube “road" (see photo below). Make sure the wheels on each axle are aligned with each other. Also, be sure that the wheels are reasonably perpendicular to the axles and are not excessively tilted or wobbly. If they are, use a small amount of hot glue to hold them in place on the axle.</a:t>
            </a:r>
          </a:p>
          <a:p>
            <a:pPr algn="l"/>
            <a:endParaRPr lang="en-US" b="0" i="0" u="none" strike="noStrike" baseline="0" dirty="0">
              <a:latin typeface="Georgia" panose="02040502050405020303" pitchFamily="18" charset="0"/>
            </a:endParaRPr>
          </a:p>
          <a:p>
            <a:pPr algn="l"/>
            <a:endParaRPr lang="en-US" dirty="0">
              <a:latin typeface="Georgia" panose="02040502050405020303" pitchFamily="18" charset="0"/>
            </a:endParaRPr>
          </a:p>
          <a:p>
            <a:pPr algn="l"/>
            <a:endParaRPr lang="en-US" b="0" i="0" u="none" strike="noStrike" baseline="0" dirty="0">
              <a:latin typeface="Georgia" panose="02040502050405020303" pitchFamily="18" charset="0"/>
            </a:endParaRPr>
          </a:p>
          <a:p>
            <a:pPr algn="l"/>
            <a:endParaRPr lang="en-US" dirty="0">
              <a:latin typeface="Georgia" panose="02040502050405020303" pitchFamily="18" charset="0"/>
            </a:endParaRPr>
          </a:p>
          <a:p>
            <a:pPr algn="l"/>
            <a:endParaRPr lang="en-US" b="0" i="0" u="none" strike="noStrike" baseline="0" dirty="0">
              <a:latin typeface="Georgia" panose="02040502050405020303" pitchFamily="18" charset="0"/>
            </a:endParaRPr>
          </a:p>
          <a:p>
            <a:pPr algn="l"/>
            <a:r>
              <a:rPr lang="en-US" b="0" i="0" u="none" strike="noStrike" baseline="0" dirty="0">
                <a:latin typeface="Georgia" panose="02040502050405020303" pitchFamily="18" charset="0"/>
              </a:rPr>
              <a:t>Pull gently on the string so the cart travels along the road. Notice that the cart rolls along smoothly and the axles stay at a reasonably </a:t>
            </a:r>
            <a:r>
              <a:rPr lang="en-IN" b="0" i="0" u="none" strike="noStrike" baseline="0" dirty="0">
                <a:latin typeface="Georgia" panose="02040502050405020303" pitchFamily="18" charset="0"/>
              </a:rPr>
              <a:t>constant height.</a:t>
            </a:r>
            <a:endParaRPr lang="en-US" b="0" i="0" u="none" strike="noStrike" baseline="0" dirty="0">
              <a:latin typeface="Georgia" panose="02040502050405020303" pitchFamily="18" charset="0"/>
            </a:endParaRPr>
          </a:p>
        </p:txBody>
      </p:sp>
      <p:pic>
        <p:nvPicPr>
          <p:cNvPr id="6" name="Picture 5">
            <a:extLst>
              <a:ext uri="{FF2B5EF4-FFF2-40B4-BE49-F238E27FC236}">
                <a16:creationId xmlns:a16="http://schemas.microsoft.com/office/drawing/2014/main" id="{A58E4CF8-AD76-499E-9B79-6EA78A3B5091}"/>
              </a:ext>
            </a:extLst>
          </p:cNvPr>
          <p:cNvPicPr>
            <a:picLocks noChangeAspect="1"/>
          </p:cNvPicPr>
          <p:nvPr/>
        </p:nvPicPr>
        <p:blipFill>
          <a:blip r:embed="rId2"/>
          <a:stretch>
            <a:fillRect/>
          </a:stretch>
        </p:blipFill>
        <p:spPr>
          <a:xfrm>
            <a:off x="434340" y="753427"/>
            <a:ext cx="1524000" cy="1457325"/>
          </a:xfrm>
          <a:prstGeom prst="rect">
            <a:avLst/>
          </a:prstGeom>
        </p:spPr>
      </p:pic>
      <p:pic>
        <p:nvPicPr>
          <p:cNvPr id="7" name="Picture 6">
            <a:extLst>
              <a:ext uri="{FF2B5EF4-FFF2-40B4-BE49-F238E27FC236}">
                <a16:creationId xmlns:a16="http://schemas.microsoft.com/office/drawing/2014/main" id="{AC5DED02-A902-4D51-9E2C-5B05F63B799C}"/>
              </a:ext>
            </a:extLst>
          </p:cNvPr>
          <p:cNvPicPr>
            <a:picLocks noChangeAspect="1"/>
          </p:cNvPicPr>
          <p:nvPr/>
        </p:nvPicPr>
        <p:blipFill>
          <a:blip r:embed="rId3"/>
          <a:stretch>
            <a:fillRect/>
          </a:stretch>
        </p:blipFill>
        <p:spPr>
          <a:xfrm>
            <a:off x="2445086" y="3138053"/>
            <a:ext cx="1766732" cy="1214914"/>
          </a:xfrm>
          <a:prstGeom prst="rect">
            <a:avLst/>
          </a:prstGeom>
        </p:spPr>
      </p:pic>
      <p:pic>
        <p:nvPicPr>
          <p:cNvPr id="8" name="Picture 7">
            <a:extLst>
              <a:ext uri="{FF2B5EF4-FFF2-40B4-BE49-F238E27FC236}">
                <a16:creationId xmlns:a16="http://schemas.microsoft.com/office/drawing/2014/main" id="{ED394E1A-E0DE-4DE3-A1B0-1FB44CBDEC8C}"/>
              </a:ext>
            </a:extLst>
          </p:cNvPr>
          <p:cNvPicPr>
            <a:picLocks noChangeAspect="1"/>
          </p:cNvPicPr>
          <p:nvPr/>
        </p:nvPicPr>
        <p:blipFill>
          <a:blip r:embed="rId4"/>
          <a:stretch>
            <a:fillRect/>
          </a:stretch>
        </p:blipFill>
        <p:spPr>
          <a:xfrm>
            <a:off x="4275928" y="3138053"/>
            <a:ext cx="1766732" cy="1214914"/>
          </a:xfrm>
          <a:prstGeom prst="rect">
            <a:avLst/>
          </a:prstGeom>
        </p:spPr>
      </p:pic>
    </p:spTree>
    <p:extLst>
      <p:ext uri="{BB962C8B-B14F-4D97-AF65-F5344CB8AC3E}">
        <p14:creationId xmlns:p14="http://schemas.microsoft.com/office/powerpoint/2010/main" val="1258712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FFC9-EF79-46EB-B83C-8E88092FFD99}"/>
              </a:ext>
            </a:extLst>
          </p:cNvPr>
          <p:cNvSpPr>
            <a:spLocks noGrp="1"/>
          </p:cNvSpPr>
          <p:nvPr>
            <p:ph type="title"/>
          </p:nvPr>
        </p:nvSpPr>
        <p:spPr/>
        <p:txBody>
          <a:bodyPr/>
          <a:lstStyle/>
          <a:p>
            <a:r>
              <a:rPr lang="en-IN" dirty="0">
                <a:solidFill>
                  <a:schemeClr val="accent1"/>
                </a:solidFill>
              </a:rPr>
              <a:t>CUBES</a:t>
            </a:r>
          </a:p>
        </p:txBody>
      </p:sp>
      <p:sp>
        <p:nvSpPr>
          <p:cNvPr id="3" name="Slide Number Placeholder 2">
            <a:extLst>
              <a:ext uri="{FF2B5EF4-FFF2-40B4-BE49-F238E27FC236}">
                <a16:creationId xmlns:a16="http://schemas.microsoft.com/office/drawing/2014/main" id="{6B40D43A-283C-4ABB-AFB3-602BA5390EB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37</a:t>
            </a:fld>
            <a:endParaRPr lang="en"/>
          </a:p>
        </p:txBody>
      </p:sp>
      <p:pic>
        <p:nvPicPr>
          <p:cNvPr id="4" name="Picture 3">
            <a:extLst>
              <a:ext uri="{FF2B5EF4-FFF2-40B4-BE49-F238E27FC236}">
                <a16:creationId xmlns:a16="http://schemas.microsoft.com/office/drawing/2014/main" id="{674121B8-2DDE-4AE4-B9FD-173BA2D06E37}"/>
              </a:ext>
            </a:extLst>
          </p:cNvPr>
          <p:cNvPicPr>
            <a:picLocks noChangeAspect="1" noChangeArrowheads="1"/>
          </p:cNvPicPr>
          <p:nvPr/>
        </p:nvPicPr>
        <p:blipFill>
          <a:blip r:embed="rId2"/>
          <a:srcRect/>
          <a:stretch>
            <a:fillRect/>
          </a:stretch>
        </p:blipFill>
        <p:spPr bwMode="auto">
          <a:xfrm>
            <a:off x="588713" y="661057"/>
            <a:ext cx="4072629" cy="3347085"/>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B8975F6D-8651-4BCC-9C08-EC2318C9D84A}"/>
              </a:ext>
            </a:extLst>
          </p:cNvPr>
          <p:cNvPicPr>
            <a:picLocks noChangeAspect="1" noChangeArrowheads="1"/>
          </p:cNvPicPr>
          <p:nvPr/>
        </p:nvPicPr>
        <p:blipFill>
          <a:blip r:embed="rId3"/>
          <a:srcRect/>
          <a:stretch>
            <a:fillRect/>
          </a:stretch>
        </p:blipFill>
        <p:spPr bwMode="auto">
          <a:xfrm>
            <a:off x="6012180" y="562927"/>
            <a:ext cx="2352675" cy="2333625"/>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4340B7D5-743F-42A8-BE61-D7FED6881E17}"/>
              </a:ext>
            </a:extLst>
          </p:cNvPr>
          <p:cNvPicPr>
            <a:picLocks noChangeAspect="1" noChangeArrowheads="1"/>
          </p:cNvPicPr>
          <p:nvPr/>
        </p:nvPicPr>
        <p:blipFill>
          <a:blip r:embed="rId4"/>
          <a:srcRect/>
          <a:stretch>
            <a:fillRect/>
          </a:stretch>
        </p:blipFill>
        <p:spPr bwMode="auto">
          <a:xfrm>
            <a:off x="5379720" y="2720340"/>
            <a:ext cx="2895600" cy="2057400"/>
          </a:xfrm>
          <a:prstGeom prst="rect">
            <a:avLst/>
          </a:prstGeom>
          <a:noFill/>
          <a:ln w="9525">
            <a:noFill/>
            <a:miter lim="800000"/>
            <a:headEnd/>
            <a:tailEnd/>
          </a:ln>
          <a:effectLst/>
        </p:spPr>
      </p:pic>
    </p:spTree>
    <p:extLst>
      <p:ext uri="{BB962C8B-B14F-4D97-AF65-F5344CB8AC3E}">
        <p14:creationId xmlns:p14="http://schemas.microsoft.com/office/powerpoint/2010/main" val="3884371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2883B-1137-427D-89F0-B67C4D64BA2C}"/>
              </a:ext>
            </a:extLst>
          </p:cNvPr>
          <p:cNvSpPr>
            <a:spLocks noGrp="1"/>
          </p:cNvSpPr>
          <p:nvPr>
            <p:ph type="title"/>
          </p:nvPr>
        </p:nvSpPr>
        <p:spPr/>
        <p:txBody>
          <a:bodyPr/>
          <a:lstStyle/>
          <a:p>
            <a:r>
              <a:rPr lang="en-IN" dirty="0">
                <a:solidFill>
                  <a:schemeClr val="accent1"/>
                </a:solidFill>
              </a:rPr>
              <a:t>CONES</a:t>
            </a:r>
          </a:p>
        </p:txBody>
      </p:sp>
      <p:sp>
        <p:nvSpPr>
          <p:cNvPr id="3" name="Slide Number Placeholder 2">
            <a:extLst>
              <a:ext uri="{FF2B5EF4-FFF2-40B4-BE49-F238E27FC236}">
                <a16:creationId xmlns:a16="http://schemas.microsoft.com/office/drawing/2014/main" id="{1B797A29-505D-4315-9B02-56E7D562304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38</a:t>
            </a:fld>
            <a:endParaRPr lang="en"/>
          </a:p>
        </p:txBody>
      </p:sp>
      <p:pic>
        <p:nvPicPr>
          <p:cNvPr id="4" name="Picture 2">
            <a:extLst>
              <a:ext uri="{FF2B5EF4-FFF2-40B4-BE49-F238E27FC236}">
                <a16:creationId xmlns:a16="http://schemas.microsoft.com/office/drawing/2014/main" id="{310630AB-2CE2-4AF7-819F-B22531CFD062}"/>
              </a:ext>
            </a:extLst>
          </p:cNvPr>
          <p:cNvPicPr>
            <a:picLocks noChangeAspect="1" noChangeArrowheads="1"/>
          </p:cNvPicPr>
          <p:nvPr/>
        </p:nvPicPr>
        <p:blipFill>
          <a:blip r:embed="rId2"/>
          <a:srcRect/>
          <a:stretch>
            <a:fillRect/>
          </a:stretch>
        </p:blipFill>
        <p:spPr bwMode="auto">
          <a:xfrm>
            <a:off x="533400" y="381000"/>
            <a:ext cx="2076450" cy="1914525"/>
          </a:xfrm>
          <a:prstGeom prst="rect">
            <a:avLst/>
          </a:prstGeom>
          <a:noFill/>
          <a:ln w="9525">
            <a:noFill/>
            <a:miter lim="800000"/>
            <a:headEnd/>
            <a:tailEnd/>
          </a:ln>
          <a:effectLst/>
        </p:spPr>
      </p:pic>
      <p:pic>
        <p:nvPicPr>
          <p:cNvPr id="5" name="Picture 3">
            <a:extLst>
              <a:ext uri="{FF2B5EF4-FFF2-40B4-BE49-F238E27FC236}">
                <a16:creationId xmlns:a16="http://schemas.microsoft.com/office/drawing/2014/main" id="{FD33D9CC-6103-44CA-AB4C-2D577088AF08}"/>
              </a:ext>
            </a:extLst>
          </p:cNvPr>
          <p:cNvPicPr>
            <a:picLocks noChangeAspect="1" noChangeArrowheads="1"/>
          </p:cNvPicPr>
          <p:nvPr/>
        </p:nvPicPr>
        <p:blipFill>
          <a:blip r:embed="rId3"/>
          <a:srcRect/>
          <a:stretch>
            <a:fillRect/>
          </a:stretch>
        </p:blipFill>
        <p:spPr bwMode="auto">
          <a:xfrm>
            <a:off x="4423410" y="487981"/>
            <a:ext cx="4221480" cy="1914525"/>
          </a:xfrm>
          <a:prstGeom prst="rect">
            <a:avLst/>
          </a:prstGeom>
          <a:noFill/>
          <a:ln w="9525">
            <a:noFill/>
            <a:miter lim="800000"/>
            <a:headEnd/>
            <a:tailEnd/>
          </a:ln>
          <a:effectLst/>
        </p:spPr>
      </p:pic>
      <p:pic>
        <p:nvPicPr>
          <p:cNvPr id="6" name="Picture 4">
            <a:extLst>
              <a:ext uri="{FF2B5EF4-FFF2-40B4-BE49-F238E27FC236}">
                <a16:creationId xmlns:a16="http://schemas.microsoft.com/office/drawing/2014/main" id="{78753E99-485D-4BC1-8F39-A3A9B71784C2}"/>
              </a:ext>
            </a:extLst>
          </p:cNvPr>
          <p:cNvPicPr>
            <a:picLocks noChangeAspect="1" noChangeArrowheads="1"/>
          </p:cNvPicPr>
          <p:nvPr/>
        </p:nvPicPr>
        <p:blipFill>
          <a:blip r:embed="rId4"/>
          <a:srcRect/>
          <a:stretch>
            <a:fillRect/>
          </a:stretch>
        </p:blipFill>
        <p:spPr bwMode="auto">
          <a:xfrm>
            <a:off x="403860" y="2571750"/>
            <a:ext cx="3840480" cy="2167934"/>
          </a:xfrm>
          <a:prstGeom prst="rect">
            <a:avLst/>
          </a:prstGeom>
          <a:noFill/>
          <a:ln w="9525">
            <a:noFill/>
            <a:miter lim="800000"/>
            <a:headEnd/>
            <a:tailEnd/>
          </a:ln>
          <a:effectLst/>
        </p:spPr>
      </p:pic>
      <p:pic>
        <p:nvPicPr>
          <p:cNvPr id="7" name="Picture 5">
            <a:extLst>
              <a:ext uri="{FF2B5EF4-FFF2-40B4-BE49-F238E27FC236}">
                <a16:creationId xmlns:a16="http://schemas.microsoft.com/office/drawing/2014/main" id="{E02A4D24-7CA6-4CED-8A64-7FCA23BD45EA}"/>
              </a:ext>
            </a:extLst>
          </p:cNvPr>
          <p:cNvPicPr>
            <a:picLocks noChangeAspect="1" noChangeArrowheads="1"/>
          </p:cNvPicPr>
          <p:nvPr/>
        </p:nvPicPr>
        <p:blipFill>
          <a:blip r:embed="rId5"/>
          <a:srcRect/>
          <a:stretch>
            <a:fillRect/>
          </a:stretch>
        </p:blipFill>
        <p:spPr bwMode="auto">
          <a:xfrm>
            <a:off x="5810910" y="2504933"/>
            <a:ext cx="2143125" cy="2261865"/>
          </a:xfrm>
          <a:prstGeom prst="rect">
            <a:avLst/>
          </a:prstGeom>
          <a:noFill/>
          <a:ln w="9525">
            <a:noFill/>
            <a:miter lim="800000"/>
            <a:headEnd/>
            <a:tailEnd/>
          </a:ln>
          <a:effectLst/>
        </p:spPr>
      </p:pic>
    </p:spTree>
    <p:extLst>
      <p:ext uri="{BB962C8B-B14F-4D97-AF65-F5344CB8AC3E}">
        <p14:creationId xmlns:p14="http://schemas.microsoft.com/office/powerpoint/2010/main" val="1773997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5B865-4550-403C-A60E-3C24923411FD}"/>
              </a:ext>
            </a:extLst>
          </p:cNvPr>
          <p:cNvSpPr>
            <a:spLocks noGrp="1"/>
          </p:cNvSpPr>
          <p:nvPr>
            <p:ph type="title"/>
          </p:nvPr>
        </p:nvSpPr>
        <p:spPr/>
        <p:txBody>
          <a:bodyPr/>
          <a:lstStyle/>
          <a:p>
            <a:r>
              <a:rPr lang="en-IN" dirty="0">
                <a:solidFill>
                  <a:schemeClr val="accent1"/>
                </a:solidFill>
              </a:rPr>
              <a:t>GENERATING A CONE</a:t>
            </a:r>
          </a:p>
        </p:txBody>
      </p:sp>
      <p:sp>
        <p:nvSpPr>
          <p:cNvPr id="3" name="Slide Number Placeholder 2">
            <a:extLst>
              <a:ext uri="{FF2B5EF4-FFF2-40B4-BE49-F238E27FC236}">
                <a16:creationId xmlns:a16="http://schemas.microsoft.com/office/drawing/2014/main" id="{6352AB7B-AA15-45B9-BE03-FA9DCFAAFBB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39</a:t>
            </a:fld>
            <a:endParaRPr lang="en"/>
          </a:p>
        </p:txBody>
      </p:sp>
      <p:pic>
        <p:nvPicPr>
          <p:cNvPr id="4" name="Triangle_Cone">
            <a:hlinkClick r:id="" action="ppaction://media"/>
            <a:extLst>
              <a:ext uri="{FF2B5EF4-FFF2-40B4-BE49-F238E27FC236}">
                <a16:creationId xmlns:a16="http://schemas.microsoft.com/office/drawing/2014/main" id="{9EB2EBE9-B072-426F-BA60-331F70FC3D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0600" y="368617"/>
            <a:ext cx="7833360" cy="4406265"/>
          </a:xfrm>
          <a:prstGeom prst="rect">
            <a:avLst/>
          </a:prstGeom>
        </p:spPr>
      </p:pic>
    </p:spTree>
    <p:extLst>
      <p:ext uri="{BB962C8B-B14F-4D97-AF65-F5344CB8AC3E}">
        <p14:creationId xmlns:p14="http://schemas.microsoft.com/office/powerpoint/2010/main" val="102808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ctrTitle"/>
          </p:nvPr>
        </p:nvSpPr>
        <p:spPr>
          <a:xfrm>
            <a:off x="1933200" y="2189999"/>
            <a:ext cx="5277600" cy="4476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IN" b="1" dirty="0"/>
              <a:t>SHAPES IN NATURE</a:t>
            </a:r>
            <a:endParaRPr b="1" dirty="0"/>
          </a:p>
        </p:txBody>
      </p:sp>
      <p:sp>
        <p:nvSpPr>
          <p:cNvPr id="83" name="Google Shape;83;p15"/>
          <p:cNvSpPr txBox="1"/>
          <p:nvPr/>
        </p:nvSpPr>
        <p:spPr>
          <a:xfrm>
            <a:off x="3858675" y="528407"/>
            <a:ext cx="1426500" cy="55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FFFF"/>
                </a:solidFill>
                <a:latin typeface="Montserrat"/>
                <a:ea typeface="Montserrat"/>
                <a:cs typeface="Montserrat"/>
                <a:sym typeface="Montserrat"/>
              </a:rPr>
              <a:t>1</a:t>
            </a:r>
            <a:endParaRPr sz="2400" b="1">
              <a:solidFill>
                <a:srgbClr val="FFFFFF"/>
              </a:solidFill>
              <a:latin typeface="Montserrat"/>
              <a:ea typeface="Montserrat"/>
              <a:cs typeface="Montserrat"/>
              <a:sym typeface="Montserrat"/>
            </a:endParaRPr>
          </a:p>
        </p:txBody>
      </p:sp>
      <p:sp>
        <p:nvSpPr>
          <p:cNvPr id="84" name="Google Shape;84;p15"/>
          <p:cNvSpPr txBox="1">
            <a:spLocks noGrp="1"/>
          </p:cNvSpPr>
          <p:nvPr>
            <p:ph type="sldNum" idx="12"/>
          </p:nvPr>
        </p:nvSpPr>
        <p:spPr>
          <a:xfrm>
            <a:off x="-125" y="4337850"/>
            <a:ext cx="9144000" cy="80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97935-1F73-4465-94CE-60854FE841AA}"/>
              </a:ext>
            </a:extLst>
          </p:cNvPr>
          <p:cNvSpPr>
            <a:spLocks noGrp="1"/>
          </p:cNvSpPr>
          <p:nvPr>
            <p:ph type="title"/>
          </p:nvPr>
        </p:nvSpPr>
        <p:spPr/>
        <p:txBody>
          <a:bodyPr/>
          <a:lstStyle/>
          <a:p>
            <a:r>
              <a:rPr lang="en-IN" dirty="0">
                <a:solidFill>
                  <a:schemeClr val="accent1"/>
                </a:solidFill>
              </a:rPr>
              <a:t>CYLINDERS</a:t>
            </a:r>
          </a:p>
        </p:txBody>
      </p:sp>
      <p:sp>
        <p:nvSpPr>
          <p:cNvPr id="3" name="Slide Number Placeholder 2">
            <a:extLst>
              <a:ext uri="{FF2B5EF4-FFF2-40B4-BE49-F238E27FC236}">
                <a16:creationId xmlns:a16="http://schemas.microsoft.com/office/drawing/2014/main" id="{AD9FE8CC-DB56-40AB-89D4-951FB4D420C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40</a:t>
            </a:fld>
            <a:endParaRPr lang="en"/>
          </a:p>
        </p:txBody>
      </p:sp>
      <p:pic>
        <p:nvPicPr>
          <p:cNvPr id="4" name="Picture 2">
            <a:extLst>
              <a:ext uri="{FF2B5EF4-FFF2-40B4-BE49-F238E27FC236}">
                <a16:creationId xmlns:a16="http://schemas.microsoft.com/office/drawing/2014/main" id="{47CB3B18-711B-482A-AB31-07978F053D20}"/>
              </a:ext>
            </a:extLst>
          </p:cNvPr>
          <p:cNvPicPr>
            <a:picLocks noChangeAspect="1" noChangeArrowheads="1"/>
          </p:cNvPicPr>
          <p:nvPr/>
        </p:nvPicPr>
        <p:blipFill>
          <a:blip r:embed="rId2"/>
          <a:srcRect/>
          <a:stretch>
            <a:fillRect/>
          </a:stretch>
        </p:blipFill>
        <p:spPr bwMode="auto">
          <a:xfrm>
            <a:off x="670560" y="579119"/>
            <a:ext cx="2790825" cy="4024485"/>
          </a:xfrm>
          <a:prstGeom prst="rect">
            <a:avLst/>
          </a:prstGeom>
          <a:noFill/>
          <a:ln w="9525">
            <a:noFill/>
            <a:miter lim="800000"/>
            <a:headEnd/>
            <a:tailEnd/>
          </a:ln>
          <a:effectLst/>
        </p:spPr>
      </p:pic>
      <p:pic>
        <p:nvPicPr>
          <p:cNvPr id="5" name="Picture 3">
            <a:extLst>
              <a:ext uri="{FF2B5EF4-FFF2-40B4-BE49-F238E27FC236}">
                <a16:creationId xmlns:a16="http://schemas.microsoft.com/office/drawing/2014/main" id="{B569DE05-EAC3-4616-8F9D-826518DA48E0}"/>
              </a:ext>
            </a:extLst>
          </p:cNvPr>
          <p:cNvPicPr>
            <a:picLocks noChangeAspect="1" noChangeArrowheads="1"/>
          </p:cNvPicPr>
          <p:nvPr/>
        </p:nvPicPr>
        <p:blipFill>
          <a:blip r:embed="rId3"/>
          <a:srcRect/>
          <a:stretch>
            <a:fillRect/>
          </a:stretch>
        </p:blipFill>
        <p:spPr bwMode="auto">
          <a:xfrm>
            <a:off x="4724400" y="482600"/>
            <a:ext cx="2971800" cy="2533650"/>
          </a:xfrm>
          <a:prstGeom prst="rect">
            <a:avLst/>
          </a:prstGeom>
          <a:noFill/>
          <a:ln w="9525">
            <a:noFill/>
            <a:miter lim="800000"/>
            <a:headEnd/>
            <a:tailEnd/>
          </a:ln>
          <a:effectLst/>
        </p:spPr>
      </p:pic>
      <p:pic>
        <p:nvPicPr>
          <p:cNvPr id="6" name="Picture 4">
            <a:extLst>
              <a:ext uri="{FF2B5EF4-FFF2-40B4-BE49-F238E27FC236}">
                <a16:creationId xmlns:a16="http://schemas.microsoft.com/office/drawing/2014/main" id="{5579CB8B-5741-41F3-B9E6-5E640AF8DF75}"/>
              </a:ext>
            </a:extLst>
          </p:cNvPr>
          <p:cNvPicPr>
            <a:picLocks noChangeAspect="1" noChangeArrowheads="1"/>
          </p:cNvPicPr>
          <p:nvPr/>
        </p:nvPicPr>
        <p:blipFill>
          <a:blip r:embed="rId4"/>
          <a:srcRect/>
          <a:stretch>
            <a:fillRect/>
          </a:stretch>
        </p:blipFill>
        <p:spPr bwMode="auto">
          <a:xfrm>
            <a:off x="5181600" y="3043863"/>
            <a:ext cx="2217420" cy="1692552"/>
          </a:xfrm>
          <a:prstGeom prst="rect">
            <a:avLst/>
          </a:prstGeom>
          <a:noFill/>
          <a:ln w="9525">
            <a:noFill/>
            <a:miter lim="800000"/>
            <a:headEnd/>
            <a:tailEnd/>
          </a:ln>
          <a:effectLst/>
        </p:spPr>
      </p:pic>
    </p:spTree>
    <p:extLst>
      <p:ext uri="{BB962C8B-B14F-4D97-AF65-F5344CB8AC3E}">
        <p14:creationId xmlns:p14="http://schemas.microsoft.com/office/powerpoint/2010/main" val="4225410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F260-F5DD-454B-A7F0-375234980327}"/>
              </a:ext>
            </a:extLst>
          </p:cNvPr>
          <p:cNvSpPr>
            <a:spLocks noGrp="1"/>
          </p:cNvSpPr>
          <p:nvPr>
            <p:ph type="title"/>
          </p:nvPr>
        </p:nvSpPr>
        <p:spPr/>
        <p:txBody>
          <a:bodyPr/>
          <a:lstStyle/>
          <a:p>
            <a:r>
              <a:rPr lang="en-IN" dirty="0">
                <a:solidFill>
                  <a:schemeClr val="accent1"/>
                </a:solidFill>
              </a:rPr>
              <a:t>GENERATING A CYLINDER</a:t>
            </a:r>
          </a:p>
        </p:txBody>
      </p:sp>
      <p:sp>
        <p:nvSpPr>
          <p:cNvPr id="3" name="Slide Number Placeholder 2">
            <a:extLst>
              <a:ext uri="{FF2B5EF4-FFF2-40B4-BE49-F238E27FC236}">
                <a16:creationId xmlns:a16="http://schemas.microsoft.com/office/drawing/2014/main" id="{D86F1FD9-0A98-4F9C-9FE6-08FC14628DC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41</a:t>
            </a:fld>
            <a:endParaRPr lang="en"/>
          </a:p>
        </p:txBody>
      </p:sp>
      <p:pic>
        <p:nvPicPr>
          <p:cNvPr id="4" name="Rectangle_Cylinder (1)">
            <a:hlinkClick r:id="" action="ppaction://media"/>
            <a:extLst>
              <a:ext uri="{FF2B5EF4-FFF2-40B4-BE49-F238E27FC236}">
                <a16:creationId xmlns:a16="http://schemas.microsoft.com/office/drawing/2014/main" id="{F78F828E-1019-460A-A91E-E3ABE9DBD4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8160" y="418320"/>
            <a:ext cx="7985760" cy="4491990"/>
          </a:xfrm>
          <a:prstGeom prst="rect">
            <a:avLst/>
          </a:prstGeom>
        </p:spPr>
      </p:pic>
    </p:spTree>
    <p:extLst>
      <p:ext uri="{BB962C8B-B14F-4D97-AF65-F5344CB8AC3E}">
        <p14:creationId xmlns:p14="http://schemas.microsoft.com/office/powerpoint/2010/main" val="416595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7EFB-FD0D-4CDD-80D4-1BC55CD6D9E8}"/>
              </a:ext>
            </a:extLst>
          </p:cNvPr>
          <p:cNvSpPr>
            <a:spLocks noGrp="1"/>
          </p:cNvSpPr>
          <p:nvPr>
            <p:ph type="title"/>
          </p:nvPr>
        </p:nvSpPr>
        <p:spPr/>
        <p:txBody>
          <a:bodyPr/>
          <a:lstStyle/>
          <a:p>
            <a:r>
              <a:rPr lang="en-IN" dirty="0">
                <a:solidFill>
                  <a:schemeClr val="accent1"/>
                </a:solidFill>
              </a:rPr>
              <a:t>SPHERES</a:t>
            </a:r>
          </a:p>
        </p:txBody>
      </p:sp>
      <p:sp>
        <p:nvSpPr>
          <p:cNvPr id="3" name="Slide Number Placeholder 2">
            <a:extLst>
              <a:ext uri="{FF2B5EF4-FFF2-40B4-BE49-F238E27FC236}">
                <a16:creationId xmlns:a16="http://schemas.microsoft.com/office/drawing/2014/main" id="{3ACFE3EE-3596-4533-B167-ECC601E64A2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42</a:t>
            </a:fld>
            <a:endParaRPr lang="en"/>
          </a:p>
        </p:txBody>
      </p:sp>
      <p:pic>
        <p:nvPicPr>
          <p:cNvPr id="4" name="Picture 2">
            <a:extLst>
              <a:ext uri="{FF2B5EF4-FFF2-40B4-BE49-F238E27FC236}">
                <a16:creationId xmlns:a16="http://schemas.microsoft.com/office/drawing/2014/main" id="{AE14A5B3-EF2E-420B-B096-67D4656CA2BB}"/>
              </a:ext>
            </a:extLst>
          </p:cNvPr>
          <p:cNvPicPr>
            <a:picLocks noChangeAspect="1" noChangeArrowheads="1"/>
          </p:cNvPicPr>
          <p:nvPr/>
        </p:nvPicPr>
        <p:blipFill>
          <a:blip r:embed="rId2"/>
          <a:srcRect/>
          <a:stretch>
            <a:fillRect/>
          </a:stretch>
        </p:blipFill>
        <p:spPr bwMode="auto">
          <a:xfrm>
            <a:off x="441961" y="459406"/>
            <a:ext cx="1958340" cy="1974986"/>
          </a:xfrm>
          <a:prstGeom prst="rect">
            <a:avLst/>
          </a:prstGeom>
          <a:noFill/>
          <a:ln w="9525">
            <a:noFill/>
            <a:miter lim="800000"/>
            <a:headEnd/>
            <a:tailEnd/>
          </a:ln>
          <a:effectLst/>
        </p:spPr>
      </p:pic>
      <p:pic>
        <p:nvPicPr>
          <p:cNvPr id="5" name="Picture 3">
            <a:extLst>
              <a:ext uri="{FF2B5EF4-FFF2-40B4-BE49-F238E27FC236}">
                <a16:creationId xmlns:a16="http://schemas.microsoft.com/office/drawing/2014/main" id="{8AC9DDF9-8080-4C17-8824-A064F2C3EFAC}"/>
              </a:ext>
            </a:extLst>
          </p:cNvPr>
          <p:cNvPicPr>
            <a:picLocks noChangeAspect="1" noChangeArrowheads="1"/>
          </p:cNvPicPr>
          <p:nvPr/>
        </p:nvPicPr>
        <p:blipFill>
          <a:blip r:embed="rId3"/>
          <a:srcRect/>
          <a:stretch>
            <a:fillRect/>
          </a:stretch>
        </p:blipFill>
        <p:spPr bwMode="auto">
          <a:xfrm>
            <a:off x="6210300" y="414706"/>
            <a:ext cx="2491739" cy="2134184"/>
          </a:xfrm>
          <a:prstGeom prst="rect">
            <a:avLst/>
          </a:prstGeom>
          <a:noFill/>
          <a:ln w="9525">
            <a:noFill/>
            <a:miter lim="800000"/>
            <a:headEnd/>
            <a:tailEnd/>
          </a:ln>
          <a:effectLst/>
        </p:spPr>
      </p:pic>
      <p:pic>
        <p:nvPicPr>
          <p:cNvPr id="6" name="Picture 4">
            <a:extLst>
              <a:ext uri="{FF2B5EF4-FFF2-40B4-BE49-F238E27FC236}">
                <a16:creationId xmlns:a16="http://schemas.microsoft.com/office/drawing/2014/main" id="{79CB7DCE-807C-4F91-B973-F14F4E67D096}"/>
              </a:ext>
            </a:extLst>
          </p:cNvPr>
          <p:cNvPicPr>
            <a:picLocks noChangeAspect="1" noChangeArrowheads="1"/>
          </p:cNvPicPr>
          <p:nvPr/>
        </p:nvPicPr>
        <p:blipFill>
          <a:blip r:embed="rId4"/>
          <a:srcRect/>
          <a:stretch>
            <a:fillRect/>
          </a:stretch>
        </p:blipFill>
        <p:spPr bwMode="auto">
          <a:xfrm>
            <a:off x="3326130" y="459407"/>
            <a:ext cx="2369160" cy="2160116"/>
          </a:xfrm>
          <a:prstGeom prst="rect">
            <a:avLst/>
          </a:prstGeom>
          <a:noFill/>
          <a:ln w="9525">
            <a:noFill/>
            <a:miter lim="800000"/>
            <a:headEnd/>
            <a:tailEnd/>
          </a:ln>
          <a:effectLst/>
        </p:spPr>
      </p:pic>
      <p:pic>
        <p:nvPicPr>
          <p:cNvPr id="7" name="Picture 6">
            <a:extLst>
              <a:ext uri="{FF2B5EF4-FFF2-40B4-BE49-F238E27FC236}">
                <a16:creationId xmlns:a16="http://schemas.microsoft.com/office/drawing/2014/main" id="{C86E99BF-DF98-4A5C-B8A4-2B41C9DB3590}"/>
              </a:ext>
            </a:extLst>
          </p:cNvPr>
          <p:cNvPicPr>
            <a:picLocks noChangeAspect="1" noChangeArrowheads="1"/>
          </p:cNvPicPr>
          <p:nvPr/>
        </p:nvPicPr>
        <p:blipFill>
          <a:blip r:embed="rId5"/>
          <a:srcRect/>
          <a:stretch>
            <a:fillRect/>
          </a:stretch>
        </p:blipFill>
        <p:spPr bwMode="auto">
          <a:xfrm>
            <a:off x="2213610" y="2756881"/>
            <a:ext cx="4381500" cy="1974986"/>
          </a:xfrm>
          <a:prstGeom prst="rect">
            <a:avLst/>
          </a:prstGeom>
          <a:noFill/>
          <a:ln w="9525">
            <a:noFill/>
            <a:miter lim="800000"/>
            <a:headEnd/>
            <a:tailEnd/>
          </a:ln>
          <a:effectLst/>
        </p:spPr>
      </p:pic>
    </p:spTree>
    <p:extLst>
      <p:ext uri="{BB962C8B-B14F-4D97-AF65-F5344CB8AC3E}">
        <p14:creationId xmlns:p14="http://schemas.microsoft.com/office/powerpoint/2010/main" val="2162827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753F9-1179-4EA5-8522-760AB37FDB59}"/>
              </a:ext>
            </a:extLst>
          </p:cNvPr>
          <p:cNvSpPr>
            <a:spLocks noGrp="1"/>
          </p:cNvSpPr>
          <p:nvPr>
            <p:ph type="title"/>
          </p:nvPr>
        </p:nvSpPr>
        <p:spPr/>
        <p:txBody>
          <a:bodyPr/>
          <a:lstStyle/>
          <a:p>
            <a:r>
              <a:rPr lang="en-IN" dirty="0">
                <a:solidFill>
                  <a:schemeClr val="accent1"/>
                </a:solidFill>
              </a:rPr>
              <a:t>GENERATING A SPHERE</a:t>
            </a:r>
          </a:p>
        </p:txBody>
      </p:sp>
      <p:sp>
        <p:nvSpPr>
          <p:cNvPr id="3" name="Slide Number Placeholder 2">
            <a:extLst>
              <a:ext uri="{FF2B5EF4-FFF2-40B4-BE49-F238E27FC236}">
                <a16:creationId xmlns:a16="http://schemas.microsoft.com/office/drawing/2014/main" id="{B93D43DF-84C0-4A10-A11E-D1860A8A7CC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43</a:t>
            </a:fld>
            <a:endParaRPr lang="en"/>
          </a:p>
        </p:txBody>
      </p:sp>
      <p:pic>
        <p:nvPicPr>
          <p:cNvPr id="4" name="SemiCircle_Sphere">
            <a:hlinkClick r:id="" action="ppaction://media"/>
            <a:extLst>
              <a:ext uri="{FF2B5EF4-FFF2-40B4-BE49-F238E27FC236}">
                <a16:creationId xmlns:a16="http://schemas.microsoft.com/office/drawing/2014/main" id="{C168438D-AE31-4F95-A005-2C2D345778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6625" y="459405"/>
            <a:ext cx="7810500" cy="4393406"/>
          </a:xfrm>
          <a:prstGeom prst="rect">
            <a:avLst/>
          </a:prstGeom>
        </p:spPr>
      </p:pic>
    </p:spTree>
    <p:extLst>
      <p:ext uri="{BB962C8B-B14F-4D97-AF65-F5344CB8AC3E}">
        <p14:creationId xmlns:p14="http://schemas.microsoft.com/office/powerpoint/2010/main" val="104444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0"/>
          <p:cNvSpPr txBox="1">
            <a:spLocks noGrp="1"/>
          </p:cNvSpPr>
          <p:nvPr>
            <p:ph type="title"/>
          </p:nvPr>
        </p:nvSpPr>
        <p:spPr>
          <a:xfrm>
            <a:off x="3241650" y="99105"/>
            <a:ext cx="2660700" cy="36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IN" dirty="0"/>
              <a:t>LET’S REVIEW</a:t>
            </a:r>
          </a:p>
          <a:p>
            <a:pPr marL="0" lvl="0" indent="0" algn="ctr" rtl="0">
              <a:spcBef>
                <a:spcPts val="0"/>
              </a:spcBef>
              <a:spcAft>
                <a:spcPts val="0"/>
              </a:spcAft>
              <a:buNone/>
            </a:pPr>
            <a:r>
              <a:rPr lang="en-IN" dirty="0"/>
              <a:t>SOME CONCEPTS</a:t>
            </a:r>
          </a:p>
        </p:txBody>
      </p:sp>
      <p:sp>
        <p:nvSpPr>
          <p:cNvPr id="249" name="Google Shape;249;p30"/>
          <p:cNvSpPr txBox="1">
            <a:spLocks noGrp="1"/>
          </p:cNvSpPr>
          <p:nvPr>
            <p:ph type="body" idx="1"/>
          </p:nvPr>
        </p:nvSpPr>
        <p:spPr>
          <a:xfrm>
            <a:off x="1158650" y="1052475"/>
            <a:ext cx="2102100" cy="1305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IN" sz="1200" b="1" dirty="0">
                <a:latin typeface="Georgia" panose="02040502050405020303" pitchFamily="18" charset="0"/>
              </a:rPr>
              <a:t>POINT ,LINE SEGMENT,LINE,RAY</a:t>
            </a:r>
            <a:endParaRPr sz="1200" b="1" dirty="0">
              <a:latin typeface="Georgia" panose="02040502050405020303" pitchFamily="18" charset="0"/>
            </a:endParaRPr>
          </a:p>
        </p:txBody>
      </p:sp>
      <p:sp>
        <p:nvSpPr>
          <p:cNvPr id="250" name="Google Shape;250;p30"/>
          <p:cNvSpPr txBox="1">
            <a:spLocks noGrp="1"/>
          </p:cNvSpPr>
          <p:nvPr>
            <p:ph type="body" idx="2"/>
          </p:nvPr>
        </p:nvSpPr>
        <p:spPr>
          <a:xfrm>
            <a:off x="3749567" y="1052475"/>
            <a:ext cx="2102100" cy="1305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IN" sz="1200" b="1" dirty="0">
                <a:latin typeface="Georgia" panose="02040502050405020303" pitchFamily="18" charset="0"/>
              </a:rPr>
              <a:t>DIFFERENT TYPES OF LINES</a:t>
            </a:r>
            <a:endParaRPr sz="1200" b="1" dirty="0">
              <a:latin typeface="Georgia" panose="02040502050405020303" pitchFamily="18" charset="0"/>
            </a:endParaRPr>
          </a:p>
        </p:txBody>
      </p:sp>
      <p:sp>
        <p:nvSpPr>
          <p:cNvPr id="251" name="Google Shape;251;p30"/>
          <p:cNvSpPr txBox="1">
            <a:spLocks noGrp="1"/>
          </p:cNvSpPr>
          <p:nvPr>
            <p:ph type="body" idx="3"/>
          </p:nvPr>
        </p:nvSpPr>
        <p:spPr>
          <a:xfrm>
            <a:off x="6340483" y="1052475"/>
            <a:ext cx="2102100" cy="1305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200" b="1" dirty="0">
                <a:latin typeface="Georgia" panose="02040502050405020303" pitchFamily="18" charset="0"/>
                <a:sym typeface="Montserrat"/>
              </a:rPr>
              <a:t>DIFFERENT TYPES OF CURVES</a:t>
            </a:r>
            <a:endParaRPr sz="1200" b="1" dirty="0">
              <a:latin typeface="Georgia" panose="02040502050405020303" pitchFamily="18" charset="0"/>
            </a:endParaRPr>
          </a:p>
          <a:p>
            <a:pPr marL="0" lvl="0" indent="0" algn="l" rtl="0">
              <a:spcBef>
                <a:spcPts val="600"/>
              </a:spcBef>
              <a:spcAft>
                <a:spcPts val="0"/>
              </a:spcAft>
              <a:buNone/>
            </a:pPr>
            <a:endParaRPr sz="1200" dirty="0"/>
          </a:p>
        </p:txBody>
      </p:sp>
      <p:sp>
        <p:nvSpPr>
          <p:cNvPr id="252" name="Google Shape;252;p30"/>
          <p:cNvSpPr txBox="1">
            <a:spLocks noGrp="1"/>
          </p:cNvSpPr>
          <p:nvPr>
            <p:ph type="body" idx="1"/>
          </p:nvPr>
        </p:nvSpPr>
        <p:spPr>
          <a:xfrm>
            <a:off x="1158650" y="2862225"/>
            <a:ext cx="2102100" cy="1305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200" b="1" dirty="0">
                <a:latin typeface="Georgia" panose="02040502050405020303" pitchFamily="18" charset="0"/>
                <a:sym typeface="Montserrat"/>
              </a:rPr>
              <a:t>DIFFER</a:t>
            </a:r>
            <a:r>
              <a:rPr lang="en-IN" sz="1200" b="1" dirty="0">
                <a:latin typeface="Georgia" panose="02040502050405020303" pitchFamily="18" charset="0"/>
                <a:sym typeface="Montserrat"/>
              </a:rPr>
              <a:t>E</a:t>
            </a:r>
            <a:r>
              <a:rPr lang="en" sz="1200" b="1" dirty="0">
                <a:latin typeface="Georgia" panose="02040502050405020303" pitchFamily="18" charset="0"/>
                <a:sym typeface="Montserrat"/>
              </a:rPr>
              <a:t>NT TYPES OF POLYGONS</a:t>
            </a:r>
          </a:p>
          <a:p>
            <a:pPr marL="0" lvl="0" indent="0" algn="l" rtl="0">
              <a:spcBef>
                <a:spcPts val="600"/>
              </a:spcBef>
              <a:spcAft>
                <a:spcPts val="0"/>
              </a:spcAft>
              <a:buNone/>
            </a:pPr>
            <a:r>
              <a:rPr lang="en" sz="1200" b="1" dirty="0">
                <a:latin typeface="Georgia" panose="02040502050405020303" pitchFamily="18" charset="0"/>
                <a:sym typeface="Montserrat"/>
              </a:rPr>
              <a:t>ANGLES</a:t>
            </a:r>
          </a:p>
          <a:p>
            <a:pPr marL="0" lvl="0" indent="0" algn="l" rtl="0">
              <a:spcBef>
                <a:spcPts val="600"/>
              </a:spcBef>
              <a:spcAft>
                <a:spcPts val="0"/>
              </a:spcAft>
              <a:buNone/>
            </a:pPr>
            <a:r>
              <a:rPr lang="en" sz="1200" b="1" dirty="0">
                <a:latin typeface="Georgia" panose="02040502050405020303" pitchFamily="18" charset="0"/>
                <a:sym typeface="Montserrat"/>
              </a:rPr>
              <a:t>CIRCLES</a:t>
            </a:r>
            <a:endParaRPr sz="1200" b="1" dirty="0">
              <a:latin typeface="Georgia" panose="02040502050405020303" pitchFamily="18" charset="0"/>
            </a:endParaRPr>
          </a:p>
        </p:txBody>
      </p:sp>
      <p:sp>
        <p:nvSpPr>
          <p:cNvPr id="253" name="Google Shape;253;p30"/>
          <p:cNvSpPr txBox="1">
            <a:spLocks noGrp="1"/>
          </p:cNvSpPr>
          <p:nvPr>
            <p:ph type="body" idx="2"/>
          </p:nvPr>
        </p:nvSpPr>
        <p:spPr>
          <a:xfrm>
            <a:off x="3749567" y="2862225"/>
            <a:ext cx="2102100" cy="1305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200" b="1" dirty="0">
                <a:latin typeface="Georgia" panose="02040502050405020303" pitchFamily="18" charset="0"/>
              </a:rPr>
              <a:t>SPHERE</a:t>
            </a:r>
            <a:endParaRPr lang="en-IN" sz="1200" b="1" dirty="0">
              <a:latin typeface="Georgia" panose="02040502050405020303" pitchFamily="18" charset="0"/>
            </a:endParaRPr>
          </a:p>
          <a:p>
            <a:pPr marL="0" lvl="0" indent="0" algn="l" rtl="0">
              <a:spcBef>
                <a:spcPts val="600"/>
              </a:spcBef>
              <a:spcAft>
                <a:spcPts val="0"/>
              </a:spcAft>
              <a:buNone/>
            </a:pPr>
            <a:r>
              <a:rPr lang="en-IN" sz="1200" b="1" dirty="0">
                <a:latin typeface="Georgia" panose="02040502050405020303" pitchFamily="18" charset="0"/>
              </a:rPr>
              <a:t>CYLINDER</a:t>
            </a:r>
          </a:p>
          <a:p>
            <a:pPr marL="0" lvl="0" indent="0" algn="l" rtl="0">
              <a:spcBef>
                <a:spcPts val="600"/>
              </a:spcBef>
              <a:spcAft>
                <a:spcPts val="0"/>
              </a:spcAft>
              <a:buNone/>
            </a:pPr>
            <a:r>
              <a:rPr lang="en-IN" sz="1200" b="1" dirty="0">
                <a:latin typeface="Georgia" panose="02040502050405020303" pitchFamily="18" charset="0"/>
              </a:rPr>
              <a:t>CUBE</a:t>
            </a:r>
          </a:p>
          <a:p>
            <a:pPr marL="0" lvl="0" indent="0" algn="l" rtl="0">
              <a:spcBef>
                <a:spcPts val="600"/>
              </a:spcBef>
              <a:spcAft>
                <a:spcPts val="0"/>
              </a:spcAft>
              <a:buNone/>
            </a:pPr>
            <a:r>
              <a:rPr lang="en-IN" sz="1200" b="1" dirty="0">
                <a:latin typeface="Georgia" panose="02040502050405020303" pitchFamily="18" charset="0"/>
              </a:rPr>
              <a:t>CONE</a:t>
            </a:r>
          </a:p>
          <a:p>
            <a:pPr marL="0" lvl="0" indent="0" algn="l" rtl="0">
              <a:spcBef>
                <a:spcPts val="600"/>
              </a:spcBef>
              <a:spcAft>
                <a:spcPts val="0"/>
              </a:spcAft>
              <a:buNone/>
            </a:pPr>
            <a:endParaRPr sz="1200" b="1" dirty="0"/>
          </a:p>
        </p:txBody>
      </p:sp>
      <p:grpSp>
        <p:nvGrpSpPr>
          <p:cNvPr id="255" name="Google Shape;255;p30"/>
          <p:cNvGrpSpPr/>
          <p:nvPr/>
        </p:nvGrpSpPr>
        <p:grpSpPr>
          <a:xfrm>
            <a:off x="6025749" y="1222404"/>
            <a:ext cx="314715" cy="335327"/>
            <a:chOff x="5970800" y="1619250"/>
            <a:chExt cx="428650" cy="456725"/>
          </a:xfrm>
        </p:grpSpPr>
        <p:sp>
          <p:nvSpPr>
            <p:cNvPr id="256" name="Google Shape;256;p30"/>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57" name="Google Shape;257;p30"/>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58" name="Google Shape;258;p30"/>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59" name="Google Shape;259;p30"/>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60" name="Google Shape;260;p30"/>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261" name="Google Shape;261;p30"/>
          <p:cNvSpPr/>
          <p:nvPr/>
        </p:nvSpPr>
        <p:spPr>
          <a:xfrm>
            <a:off x="3468939" y="1242114"/>
            <a:ext cx="280648" cy="295883"/>
          </a:xfrm>
          <a:custGeom>
            <a:avLst/>
            <a:gdLst/>
            <a:ahLst/>
            <a:cxnLst/>
            <a:rect l="l" t="t" r="r" b="b"/>
            <a:pathLst>
              <a:path w="15290" h="16120" extrusionOk="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262" name="Google Shape;262;p30"/>
          <p:cNvGrpSpPr/>
          <p:nvPr/>
        </p:nvGrpSpPr>
        <p:grpSpPr>
          <a:xfrm>
            <a:off x="3418757" y="3084655"/>
            <a:ext cx="285127" cy="297681"/>
            <a:chOff x="3294650" y="3652450"/>
            <a:chExt cx="388350" cy="405450"/>
          </a:xfrm>
        </p:grpSpPr>
        <p:sp>
          <p:nvSpPr>
            <p:cNvPr id="263" name="Google Shape;263;p30"/>
            <p:cNvSpPr/>
            <p:nvPr/>
          </p:nvSpPr>
          <p:spPr>
            <a:xfrm>
              <a:off x="3294650" y="3681775"/>
              <a:ext cx="376150" cy="376125"/>
            </a:xfrm>
            <a:custGeom>
              <a:avLst/>
              <a:gdLst/>
              <a:ahLst/>
              <a:cxnLst/>
              <a:rect l="l" t="t" r="r" b="b"/>
              <a:pathLst>
                <a:path w="15046" h="15045" extrusionOk="0">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64" name="Google Shape;264;p30"/>
            <p:cNvSpPr/>
            <p:nvPr/>
          </p:nvSpPr>
          <p:spPr>
            <a:xfrm>
              <a:off x="3494925" y="3760525"/>
              <a:ext cx="188075" cy="97100"/>
            </a:xfrm>
            <a:custGeom>
              <a:avLst/>
              <a:gdLst/>
              <a:ahLst/>
              <a:cxnLst/>
              <a:rect l="l" t="t" r="r" b="b"/>
              <a:pathLst>
                <a:path w="7523" h="3884" extrusionOk="0">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65" name="Google Shape;265;p30"/>
            <p:cNvSpPr/>
            <p:nvPr/>
          </p:nvSpPr>
          <p:spPr>
            <a:xfrm>
              <a:off x="3494925" y="3652450"/>
              <a:ext cx="161200" cy="188100"/>
            </a:xfrm>
            <a:custGeom>
              <a:avLst/>
              <a:gdLst/>
              <a:ahLst/>
              <a:cxnLst/>
              <a:rect l="l" t="t" r="r" b="b"/>
              <a:pathLst>
                <a:path w="6448" h="7524" extrusionOk="0">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269" name="Google Shape;269;p30"/>
          <p:cNvSpPr/>
          <p:nvPr/>
        </p:nvSpPr>
        <p:spPr>
          <a:xfrm>
            <a:off x="765975" y="3083307"/>
            <a:ext cx="408839" cy="241203"/>
          </a:xfrm>
          <a:custGeom>
            <a:avLst/>
            <a:gdLst/>
            <a:ahLst/>
            <a:cxnLst/>
            <a:rect l="l" t="t" r="r" b="b"/>
            <a:pathLst>
              <a:path w="22274" h="13141" extrusionOk="0">
                <a:moveTo>
                  <a:pt x="14532" y="3786"/>
                </a:moveTo>
                <a:lnTo>
                  <a:pt x="11747" y="7084"/>
                </a:lnTo>
                <a:lnTo>
                  <a:pt x="11577" y="7035"/>
                </a:lnTo>
                <a:lnTo>
                  <a:pt x="11406" y="6986"/>
                </a:lnTo>
                <a:lnTo>
                  <a:pt x="11235" y="6937"/>
                </a:lnTo>
                <a:lnTo>
                  <a:pt x="10893" y="6937"/>
                </a:lnTo>
                <a:lnTo>
                  <a:pt x="10746" y="6961"/>
                </a:lnTo>
                <a:lnTo>
                  <a:pt x="9207" y="3786"/>
                </a:lnTo>
                <a:close/>
                <a:moveTo>
                  <a:pt x="7034" y="6082"/>
                </a:moveTo>
                <a:lnTo>
                  <a:pt x="7229" y="6302"/>
                </a:lnTo>
                <a:lnTo>
                  <a:pt x="7400" y="6522"/>
                </a:lnTo>
                <a:lnTo>
                  <a:pt x="7571" y="6766"/>
                </a:lnTo>
                <a:lnTo>
                  <a:pt x="7718" y="7010"/>
                </a:lnTo>
                <a:lnTo>
                  <a:pt x="7840" y="7279"/>
                </a:lnTo>
                <a:lnTo>
                  <a:pt x="7937" y="7572"/>
                </a:lnTo>
                <a:lnTo>
                  <a:pt x="8011" y="7841"/>
                </a:lnTo>
                <a:lnTo>
                  <a:pt x="8060" y="8134"/>
                </a:lnTo>
                <a:lnTo>
                  <a:pt x="5422" y="8134"/>
                </a:lnTo>
                <a:lnTo>
                  <a:pt x="7034" y="6082"/>
                </a:lnTo>
                <a:close/>
                <a:moveTo>
                  <a:pt x="8475" y="4275"/>
                </a:moveTo>
                <a:lnTo>
                  <a:pt x="9965" y="7352"/>
                </a:lnTo>
                <a:lnTo>
                  <a:pt x="9769" y="7523"/>
                </a:lnTo>
                <a:lnTo>
                  <a:pt x="9623" y="7743"/>
                </a:lnTo>
                <a:lnTo>
                  <a:pt x="9525" y="7963"/>
                </a:lnTo>
                <a:lnTo>
                  <a:pt x="9427" y="8183"/>
                </a:lnTo>
                <a:lnTo>
                  <a:pt x="9061" y="8183"/>
                </a:lnTo>
                <a:lnTo>
                  <a:pt x="8988" y="7767"/>
                </a:lnTo>
                <a:lnTo>
                  <a:pt x="8890" y="7377"/>
                </a:lnTo>
                <a:lnTo>
                  <a:pt x="8768" y="6986"/>
                </a:lnTo>
                <a:lnTo>
                  <a:pt x="8597" y="6619"/>
                </a:lnTo>
                <a:lnTo>
                  <a:pt x="8402" y="6253"/>
                </a:lnTo>
                <a:lnTo>
                  <a:pt x="8182" y="5936"/>
                </a:lnTo>
                <a:lnTo>
                  <a:pt x="7937" y="5618"/>
                </a:lnTo>
                <a:lnTo>
                  <a:pt x="7644" y="5325"/>
                </a:lnTo>
                <a:lnTo>
                  <a:pt x="8475" y="4275"/>
                </a:lnTo>
                <a:close/>
                <a:moveTo>
                  <a:pt x="11161" y="8012"/>
                </a:moveTo>
                <a:lnTo>
                  <a:pt x="11259" y="8060"/>
                </a:lnTo>
                <a:lnTo>
                  <a:pt x="11381" y="8109"/>
                </a:lnTo>
                <a:lnTo>
                  <a:pt x="11454" y="8183"/>
                </a:lnTo>
                <a:lnTo>
                  <a:pt x="11528" y="8280"/>
                </a:lnTo>
                <a:lnTo>
                  <a:pt x="11577" y="8378"/>
                </a:lnTo>
                <a:lnTo>
                  <a:pt x="11625" y="8476"/>
                </a:lnTo>
                <a:lnTo>
                  <a:pt x="11625" y="8598"/>
                </a:lnTo>
                <a:lnTo>
                  <a:pt x="11625" y="8695"/>
                </a:lnTo>
                <a:lnTo>
                  <a:pt x="11577" y="8818"/>
                </a:lnTo>
                <a:lnTo>
                  <a:pt x="11528" y="8915"/>
                </a:lnTo>
                <a:lnTo>
                  <a:pt x="11454" y="9013"/>
                </a:lnTo>
                <a:lnTo>
                  <a:pt x="11381" y="9062"/>
                </a:lnTo>
                <a:lnTo>
                  <a:pt x="11259" y="9135"/>
                </a:lnTo>
                <a:lnTo>
                  <a:pt x="11161" y="9159"/>
                </a:lnTo>
                <a:lnTo>
                  <a:pt x="11039" y="9184"/>
                </a:lnTo>
                <a:lnTo>
                  <a:pt x="10942" y="9159"/>
                </a:lnTo>
                <a:lnTo>
                  <a:pt x="10819" y="9135"/>
                </a:lnTo>
                <a:lnTo>
                  <a:pt x="10722" y="9062"/>
                </a:lnTo>
                <a:lnTo>
                  <a:pt x="10624" y="9013"/>
                </a:lnTo>
                <a:lnTo>
                  <a:pt x="10575" y="8915"/>
                </a:lnTo>
                <a:lnTo>
                  <a:pt x="10502" y="8818"/>
                </a:lnTo>
                <a:lnTo>
                  <a:pt x="10477" y="8695"/>
                </a:lnTo>
                <a:lnTo>
                  <a:pt x="10453" y="8598"/>
                </a:lnTo>
                <a:lnTo>
                  <a:pt x="10477" y="8476"/>
                </a:lnTo>
                <a:lnTo>
                  <a:pt x="10502" y="8378"/>
                </a:lnTo>
                <a:lnTo>
                  <a:pt x="10575" y="8280"/>
                </a:lnTo>
                <a:lnTo>
                  <a:pt x="10624" y="8183"/>
                </a:lnTo>
                <a:lnTo>
                  <a:pt x="10722" y="8109"/>
                </a:lnTo>
                <a:lnTo>
                  <a:pt x="10819" y="8060"/>
                </a:lnTo>
                <a:lnTo>
                  <a:pt x="10942" y="8012"/>
                </a:lnTo>
                <a:close/>
                <a:moveTo>
                  <a:pt x="4811" y="5081"/>
                </a:moveTo>
                <a:lnTo>
                  <a:pt x="5056" y="5105"/>
                </a:lnTo>
                <a:lnTo>
                  <a:pt x="5275" y="5154"/>
                </a:lnTo>
                <a:lnTo>
                  <a:pt x="5520" y="5203"/>
                </a:lnTo>
                <a:lnTo>
                  <a:pt x="5739" y="5276"/>
                </a:lnTo>
                <a:lnTo>
                  <a:pt x="5959" y="5374"/>
                </a:lnTo>
                <a:lnTo>
                  <a:pt x="6179" y="5472"/>
                </a:lnTo>
                <a:lnTo>
                  <a:pt x="6374" y="5569"/>
                </a:lnTo>
                <a:lnTo>
                  <a:pt x="4640" y="7816"/>
                </a:lnTo>
                <a:lnTo>
                  <a:pt x="4396" y="7816"/>
                </a:lnTo>
                <a:lnTo>
                  <a:pt x="4250" y="7865"/>
                </a:lnTo>
                <a:lnTo>
                  <a:pt x="4127" y="7938"/>
                </a:lnTo>
                <a:lnTo>
                  <a:pt x="4005" y="8036"/>
                </a:lnTo>
                <a:lnTo>
                  <a:pt x="3908" y="8158"/>
                </a:lnTo>
                <a:lnTo>
                  <a:pt x="3834" y="8280"/>
                </a:lnTo>
                <a:lnTo>
                  <a:pt x="3786" y="8427"/>
                </a:lnTo>
                <a:lnTo>
                  <a:pt x="3761" y="8598"/>
                </a:lnTo>
                <a:lnTo>
                  <a:pt x="3786" y="8744"/>
                </a:lnTo>
                <a:lnTo>
                  <a:pt x="3834" y="8891"/>
                </a:lnTo>
                <a:lnTo>
                  <a:pt x="3908" y="9037"/>
                </a:lnTo>
                <a:lnTo>
                  <a:pt x="4005" y="9135"/>
                </a:lnTo>
                <a:lnTo>
                  <a:pt x="4127" y="9233"/>
                </a:lnTo>
                <a:lnTo>
                  <a:pt x="4250" y="9306"/>
                </a:lnTo>
                <a:lnTo>
                  <a:pt x="4396" y="9355"/>
                </a:lnTo>
                <a:lnTo>
                  <a:pt x="4543" y="9379"/>
                </a:lnTo>
                <a:lnTo>
                  <a:pt x="4738" y="9355"/>
                </a:lnTo>
                <a:lnTo>
                  <a:pt x="4933" y="9282"/>
                </a:lnTo>
                <a:lnTo>
                  <a:pt x="5080" y="9159"/>
                </a:lnTo>
                <a:lnTo>
                  <a:pt x="5227" y="9013"/>
                </a:lnTo>
                <a:lnTo>
                  <a:pt x="8060" y="9013"/>
                </a:lnTo>
                <a:lnTo>
                  <a:pt x="8011" y="9330"/>
                </a:lnTo>
                <a:lnTo>
                  <a:pt x="7937" y="9648"/>
                </a:lnTo>
                <a:lnTo>
                  <a:pt x="7815" y="9965"/>
                </a:lnTo>
                <a:lnTo>
                  <a:pt x="7693" y="10259"/>
                </a:lnTo>
                <a:lnTo>
                  <a:pt x="7522" y="10527"/>
                </a:lnTo>
                <a:lnTo>
                  <a:pt x="7351" y="10771"/>
                </a:lnTo>
                <a:lnTo>
                  <a:pt x="7156" y="11016"/>
                </a:lnTo>
                <a:lnTo>
                  <a:pt x="6912" y="11235"/>
                </a:lnTo>
                <a:lnTo>
                  <a:pt x="6667" y="11431"/>
                </a:lnTo>
                <a:lnTo>
                  <a:pt x="6423" y="11626"/>
                </a:lnTo>
                <a:lnTo>
                  <a:pt x="6130" y="11773"/>
                </a:lnTo>
                <a:lnTo>
                  <a:pt x="5837" y="11895"/>
                </a:lnTo>
                <a:lnTo>
                  <a:pt x="5544" y="12017"/>
                </a:lnTo>
                <a:lnTo>
                  <a:pt x="5227" y="12090"/>
                </a:lnTo>
                <a:lnTo>
                  <a:pt x="4885" y="12139"/>
                </a:lnTo>
                <a:lnTo>
                  <a:pt x="4201" y="12139"/>
                </a:lnTo>
                <a:lnTo>
                  <a:pt x="3834" y="12066"/>
                </a:lnTo>
                <a:lnTo>
                  <a:pt x="3517" y="11993"/>
                </a:lnTo>
                <a:lnTo>
                  <a:pt x="3175" y="11870"/>
                </a:lnTo>
                <a:lnTo>
                  <a:pt x="2882" y="11724"/>
                </a:lnTo>
                <a:lnTo>
                  <a:pt x="2589" y="11553"/>
                </a:lnTo>
                <a:lnTo>
                  <a:pt x="2320" y="11333"/>
                </a:lnTo>
                <a:lnTo>
                  <a:pt x="2052" y="11113"/>
                </a:lnTo>
                <a:lnTo>
                  <a:pt x="1832" y="10869"/>
                </a:lnTo>
                <a:lnTo>
                  <a:pt x="1636" y="10576"/>
                </a:lnTo>
                <a:lnTo>
                  <a:pt x="1441" y="10283"/>
                </a:lnTo>
                <a:lnTo>
                  <a:pt x="1294" y="9990"/>
                </a:lnTo>
                <a:lnTo>
                  <a:pt x="1172" y="9672"/>
                </a:lnTo>
                <a:lnTo>
                  <a:pt x="1099" y="9330"/>
                </a:lnTo>
                <a:lnTo>
                  <a:pt x="1050" y="8964"/>
                </a:lnTo>
                <a:lnTo>
                  <a:pt x="1026" y="8598"/>
                </a:lnTo>
                <a:lnTo>
                  <a:pt x="1050" y="8256"/>
                </a:lnTo>
                <a:lnTo>
                  <a:pt x="1099" y="7889"/>
                </a:lnTo>
                <a:lnTo>
                  <a:pt x="1172" y="7548"/>
                </a:lnTo>
                <a:lnTo>
                  <a:pt x="1294" y="7230"/>
                </a:lnTo>
                <a:lnTo>
                  <a:pt x="1441" y="6913"/>
                </a:lnTo>
                <a:lnTo>
                  <a:pt x="1636" y="6644"/>
                </a:lnTo>
                <a:lnTo>
                  <a:pt x="1832" y="6351"/>
                </a:lnTo>
                <a:lnTo>
                  <a:pt x="2052" y="6107"/>
                </a:lnTo>
                <a:lnTo>
                  <a:pt x="2320" y="5887"/>
                </a:lnTo>
                <a:lnTo>
                  <a:pt x="2589" y="5667"/>
                </a:lnTo>
                <a:lnTo>
                  <a:pt x="2882" y="5496"/>
                </a:lnTo>
                <a:lnTo>
                  <a:pt x="3175" y="5349"/>
                </a:lnTo>
                <a:lnTo>
                  <a:pt x="3517" y="5227"/>
                </a:lnTo>
                <a:lnTo>
                  <a:pt x="3834" y="5154"/>
                </a:lnTo>
                <a:lnTo>
                  <a:pt x="4201" y="5081"/>
                </a:lnTo>
                <a:close/>
                <a:moveTo>
                  <a:pt x="18097" y="5081"/>
                </a:moveTo>
                <a:lnTo>
                  <a:pt x="18464" y="5154"/>
                </a:lnTo>
                <a:lnTo>
                  <a:pt x="18806" y="5227"/>
                </a:lnTo>
                <a:lnTo>
                  <a:pt x="19123" y="5349"/>
                </a:lnTo>
                <a:lnTo>
                  <a:pt x="19441" y="5496"/>
                </a:lnTo>
                <a:lnTo>
                  <a:pt x="19734" y="5667"/>
                </a:lnTo>
                <a:lnTo>
                  <a:pt x="20002" y="5887"/>
                </a:lnTo>
                <a:lnTo>
                  <a:pt x="20247" y="6107"/>
                </a:lnTo>
                <a:lnTo>
                  <a:pt x="20466" y="6351"/>
                </a:lnTo>
                <a:lnTo>
                  <a:pt x="20686" y="6644"/>
                </a:lnTo>
                <a:lnTo>
                  <a:pt x="20857" y="6913"/>
                </a:lnTo>
                <a:lnTo>
                  <a:pt x="21004" y="7230"/>
                </a:lnTo>
                <a:lnTo>
                  <a:pt x="21126" y="7548"/>
                </a:lnTo>
                <a:lnTo>
                  <a:pt x="21199" y="7889"/>
                </a:lnTo>
                <a:lnTo>
                  <a:pt x="21272" y="8256"/>
                </a:lnTo>
                <a:lnTo>
                  <a:pt x="21272" y="8598"/>
                </a:lnTo>
                <a:lnTo>
                  <a:pt x="21272" y="8964"/>
                </a:lnTo>
                <a:lnTo>
                  <a:pt x="21199" y="9330"/>
                </a:lnTo>
                <a:lnTo>
                  <a:pt x="21126" y="9672"/>
                </a:lnTo>
                <a:lnTo>
                  <a:pt x="21004" y="9990"/>
                </a:lnTo>
                <a:lnTo>
                  <a:pt x="20857" y="10283"/>
                </a:lnTo>
                <a:lnTo>
                  <a:pt x="20686" y="10576"/>
                </a:lnTo>
                <a:lnTo>
                  <a:pt x="20466" y="10869"/>
                </a:lnTo>
                <a:lnTo>
                  <a:pt x="20247" y="11113"/>
                </a:lnTo>
                <a:lnTo>
                  <a:pt x="20002" y="11333"/>
                </a:lnTo>
                <a:lnTo>
                  <a:pt x="19734" y="11553"/>
                </a:lnTo>
                <a:lnTo>
                  <a:pt x="19441" y="11724"/>
                </a:lnTo>
                <a:lnTo>
                  <a:pt x="19123" y="11870"/>
                </a:lnTo>
                <a:lnTo>
                  <a:pt x="18806" y="11993"/>
                </a:lnTo>
                <a:lnTo>
                  <a:pt x="18464" y="12066"/>
                </a:lnTo>
                <a:lnTo>
                  <a:pt x="18097" y="12139"/>
                </a:lnTo>
                <a:lnTo>
                  <a:pt x="17389" y="12139"/>
                </a:lnTo>
                <a:lnTo>
                  <a:pt x="17023" y="12066"/>
                </a:lnTo>
                <a:lnTo>
                  <a:pt x="16705" y="11993"/>
                </a:lnTo>
                <a:lnTo>
                  <a:pt x="16363" y="11870"/>
                </a:lnTo>
                <a:lnTo>
                  <a:pt x="16070" y="11724"/>
                </a:lnTo>
                <a:lnTo>
                  <a:pt x="15777" y="11553"/>
                </a:lnTo>
                <a:lnTo>
                  <a:pt x="15509" y="11333"/>
                </a:lnTo>
                <a:lnTo>
                  <a:pt x="15240" y="11113"/>
                </a:lnTo>
                <a:lnTo>
                  <a:pt x="15020" y="10869"/>
                </a:lnTo>
                <a:lnTo>
                  <a:pt x="14825" y="10576"/>
                </a:lnTo>
                <a:lnTo>
                  <a:pt x="14629" y="10283"/>
                </a:lnTo>
                <a:lnTo>
                  <a:pt x="14483" y="9990"/>
                </a:lnTo>
                <a:lnTo>
                  <a:pt x="14361" y="9672"/>
                </a:lnTo>
                <a:lnTo>
                  <a:pt x="14287" y="9330"/>
                </a:lnTo>
                <a:lnTo>
                  <a:pt x="14239" y="8964"/>
                </a:lnTo>
                <a:lnTo>
                  <a:pt x="14214" y="8598"/>
                </a:lnTo>
                <a:lnTo>
                  <a:pt x="14214" y="8354"/>
                </a:lnTo>
                <a:lnTo>
                  <a:pt x="14239" y="8109"/>
                </a:lnTo>
                <a:lnTo>
                  <a:pt x="14287" y="7889"/>
                </a:lnTo>
                <a:lnTo>
                  <a:pt x="14336" y="7645"/>
                </a:lnTo>
                <a:lnTo>
                  <a:pt x="14410" y="7425"/>
                </a:lnTo>
                <a:lnTo>
                  <a:pt x="14507" y="7206"/>
                </a:lnTo>
                <a:lnTo>
                  <a:pt x="14605" y="6986"/>
                </a:lnTo>
                <a:lnTo>
                  <a:pt x="14703" y="6790"/>
                </a:lnTo>
                <a:lnTo>
                  <a:pt x="14849" y="6595"/>
                </a:lnTo>
                <a:lnTo>
                  <a:pt x="14971" y="6424"/>
                </a:lnTo>
                <a:lnTo>
                  <a:pt x="15118" y="6229"/>
                </a:lnTo>
                <a:lnTo>
                  <a:pt x="15289" y="6082"/>
                </a:lnTo>
                <a:lnTo>
                  <a:pt x="15460" y="5911"/>
                </a:lnTo>
                <a:lnTo>
                  <a:pt x="15631" y="5765"/>
                </a:lnTo>
                <a:lnTo>
                  <a:pt x="15826" y="5643"/>
                </a:lnTo>
                <a:lnTo>
                  <a:pt x="16022" y="5520"/>
                </a:lnTo>
                <a:lnTo>
                  <a:pt x="17096" y="8134"/>
                </a:lnTo>
                <a:lnTo>
                  <a:pt x="17023" y="8231"/>
                </a:lnTo>
                <a:lnTo>
                  <a:pt x="16974" y="8354"/>
                </a:lnTo>
                <a:lnTo>
                  <a:pt x="16950" y="8476"/>
                </a:lnTo>
                <a:lnTo>
                  <a:pt x="16925" y="8598"/>
                </a:lnTo>
                <a:lnTo>
                  <a:pt x="16950" y="8744"/>
                </a:lnTo>
                <a:lnTo>
                  <a:pt x="16998" y="8891"/>
                </a:lnTo>
                <a:lnTo>
                  <a:pt x="17072" y="9037"/>
                </a:lnTo>
                <a:lnTo>
                  <a:pt x="17169" y="9135"/>
                </a:lnTo>
                <a:lnTo>
                  <a:pt x="17292" y="9233"/>
                </a:lnTo>
                <a:lnTo>
                  <a:pt x="17414" y="9306"/>
                </a:lnTo>
                <a:lnTo>
                  <a:pt x="17560" y="9355"/>
                </a:lnTo>
                <a:lnTo>
                  <a:pt x="17731" y="9379"/>
                </a:lnTo>
                <a:lnTo>
                  <a:pt x="17878" y="9355"/>
                </a:lnTo>
                <a:lnTo>
                  <a:pt x="18024" y="9306"/>
                </a:lnTo>
                <a:lnTo>
                  <a:pt x="18146" y="9233"/>
                </a:lnTo>
                <a:lnTo>
                  <a:pt x="18268" y="9135"/>
                </a:lnTo>
                <a:lnTo>
                  <a:pt x="18366" y="9037"/>
                </a:lnTo>
                <a:lnTo>
                  <a:pt x="18439" y="8891"/>
                </a:lnTo>
                <a:lnTo>
                  <a:pt x="18488" y="8744"/>
                </a:lnTo>
                <a:lnTo>
                  <a:pt x="18513" y="8598"/>
                </a:lnTo>
                <a:lnTo>
                  <a:pt x="18488" y="8451"/>
                </a:lnTo>
                <a:lnTo>
                  <a:pt x="18464" y="8329"/>
                </a:lnTo>
                <a:lnTo>
                  <a:pt x="18391" y="8207"/>
                </a:lnTo>
                <a:lnTo>
                  <a:pt x="18317" y="8085"/>
                </a:lnTo>
                <a:lnTo>
                  <a:pt x="18220" y="7987"/>
                </a:lnTo>
                <a:lnTo>
                  <a:pt x="18122" y="7914"/>
                </a:lnTo>
                <a:lnTo>
                  <a:pt x="18000" y="7865"/>
                </a:lnTo>
                <a:lnTo>
                  <a:pt x="17853" y="7816"/>
                </a:lnTo>
                <a:lnTo>
                  <a:pt x="16803" y="5203"/>
                </a:lnTo>
                <a:lnTo>
                  <a:pt x="17023" y="5154"/>
                </a:lnTo>
                <a:lnTo>
                  <a:pt x="17267" y="5105"/>
                </a:lnTo>
                <a:lnTo>
                  <a:pt x="17511" y="5081"/>
                </a:lnTo>
                <a:close/>
                <a:moveTo>
                  <a:pt x="6252" y="1"/>
                </a:moveTo>
                <a:lnTo>
                  <a:pt x="6179" y="25"/>
                </a:lnTo>
                <a:lnTo>
                  <a:pt x="6106" y="74"/>
                </a:lnTo>
                <a:lnTo>
                  <a:pt x="6057" y="123"/>
                </a:lnTo>
                <a:lnTo>
                  <a:pt x="6008" y="196"/>
                </a:lnTo>
                <a:lnTo>
                  <a:pt x="5959" y="245"/>
                </a:lnTo>
                <a:lnTo>
                  <a:pt x="5935" y="343"/>
                </a:lnTo>
                <a:lnTo>
                  <a:pt x="5935" y="416"/>
                </a:lnTo>
                <a:lnTo>
                  <a:pt x="5959" y="660"/>
                </a:lnTo>
                <a:lnTo>
                  <a:pt x="6057" y="978"/>
                </a:lnTo>
                <a:lnTo>
                  <a:pt x="6106" y="1124"/>
                </a:lnTo>
                <a:lnTo>
                  <a:pt x="6179" y="1222"/>
                </a:lnTo>
                <a:lnTo>
                  <a:pt x="6252" y="1320"/>
                </a:lnTo>
                <a:lnTo>
                  <a:pt x="6350" y="1344"/>
                </a:lnTo>
                <a:lnTo>
                  <a:pt x="7107" y="1344"/>
                </a:lnTo>
                <a:lnTo>
                  <a:pt x="8084" y="3396"/>
                </a:lnTo>
                <a:lnTo>
                  <a:pt x="6985" y="4788"/>
                </a:lnTo>
                <a:lnTo>
                  <a:pt x="6716" y="4617"/>
                </a:lnTo>
                <a:lnTo>
                  <a:pt x="6423" y="4470"/>
                </a:lnTo>
                <a:lnTo>
                  <a:pt x="6130" y="4348"/>
                </a:lnTo>
                <a:lnTo>
                  <a:pt x="5813" y="4250"/>
                </a:lnTo>
                <a:lnTo>
                  <a:pt x="5495" y="4177"/>
                </a:lnTo>
                <a:lnTo>
                  <a:pt x="5178" y="4104"/>
                </a:lnTo>
                <a:lnTo>
                  <a:pt x="4860" y="4079"/>
                </a:lnTo>
                <a:lnTo>
                  <a:pt x="4030" y="4079"/>
                </a:lnTo>
                <a:lnTo>
                  <a:pt x="3590" y="4153"/>
                </a:lnTo>
                <a:lnTo>
                  <a:pt x="3151" y="4275"/>
                </a:lnTo>
                <a:lnTo>
                  <a:pt x="2735" y="4421"/>
                </a:lnTo>
                <a:lnTo>
                  <a:pt x="2345" y="4617"/>
                </a:lnTo>
                <a:lnTo>
                  <a:pt x="1978" y="4837"/>
                </a:lnTo>
                <a:lnTo>
                  <a:pt x="1636" y="5105"/>
                </a:lnTo>
                <a:lnTo>
                  <a:pt x="1319" y="5398"/>
                </a:lnTo>
                <a:lnTo>
                  <a:pt x="1026" y="5716"/>
                </a:lnTo>
                <a:lnTo>
                  <a:pt x="782" y="6058"/>
                </a:lnTo>
                <a:lnTo>
                  <a:pt x="537" y="6449"/>
                </a:lnTo>
                <a:lnTo>
                  <a:pt x="366" y="6839"/>
                </a:lnTo>
                <a:lnTo>
                  <a:pt x="220" y="7254"/>
                </a:lnTo>
                <a:lnTo>
                  <a:pt x="98" y="7670"/>
                </a:lnTo>
                <a:lnTo>
                  <a:pt x="24" y="8134"/>
                </a:lnTo>
                <a:lnTo>
                  <a:pt x="0" y="8598"/>
                </a:lnTo>
                <a:lnTo>
                  <a:pt x="24" y="9062"/>
                </a:lnTo>
                <a:lnTo>
                  <a:pt x="98" y="9501"/>
                </a:lnTo>
                <a:lnTo>
                  <a:pt x="220" y="9941"/>
                </a:lnTo>
                <a:lnTo>
                  <a:pt x="366" y="10356"/>
                </a:lnTo>
                <a:lnTo>
                  <a:pt x="562" y="10747"/>
                </a:lnTo>
                <a:lnTo>
                  <a:pt x="782" y="11138"/>
                </a:lnTo>
                <a:lnTo>
                  <a:pt x="1050" y="11480"/>
                </a:lnTo>
                <a:lnTo>
                  <a:pt x="1343" y="11797"/>
                </a:lnTo>
                <a:lnTo>
                  <a:pt x="1661" y="12090"/>
                </a:lnTo>
                <a:lnTo>
                  <a:pt x="2003" y="12359"/>
                </a:lnTo>
                <a:lnTo>
                  <a:pt x="2369" y="12579"/>
                </a:lnTo>
                <a:lnTo>
                  <a:pt x="2760" y="12774"/>
                </a:lnTo>
                <a:lnTo>
                  <a:pt x="3175" y="12945"/>
                </a:lnTo>
                <a:lnTo>
                  <a:pt x="3615" y="13043"/>
                </a:lnTo>
                <a:lnTo>
                  <a:pt x="4079" y="13116"/>
                </a:lnTo>
                <a:lnTo>
                  <a:pt x="4518" y="13140"/>
                </a:lnTo>
                <a:lnTo>
                  <a:pt x="4982" y="13116"/>
                </a:lnTo>
                <a:lnTo>
                  <a:pt x="5397" y="13043"/>
                </a:lnTo>
                <a:lnTo>
                  <a:pt x="5813" y="12945"/>
                </a:lnTo>
                <a:lnTo>
                  <a:pt x="6228" y="12823"/>
                </a:lnTo>
                <a:lnTo>
                  <a:pt x="6594" y="12628"/>
                </a:lnTo>
                <a:lnTo>
                  <a:pt x="6961" y="12432"/>
                </a:lnTo>
                <a:lnTo>
                  <a:pt x="7302" y="12188"/>
                </a:lnTo>
                <a:lnTo>
                  <a:pt x="7620" y="11919"/>
                </a:lnTo>
                <a:lnTo>
                  <a:pt x="7913" y="11626"/>
                </a:lnTo>
                <a:lnTo>
                  <a:pt x="8182" y="11309"/>
                </a:lnTo>
                <a:lnTo>
                  <a:pt x="8402" y="10967"/>
                </a:lnTo>
                <a:lnTo>
                  <a:pt x="8597" y="10625"/>
                </a:lnTo>
                <a:lnTo>
                  <a:pt x="8768" y="10234"/>
                </a:lnTo>
                <a:lnTo>
                  <a:pt x="8890" y="9843"/>
                </a:lnTo>
                <a:lnTo>
                  <a:pt x="8988" y="9428"/>
                </a:lnTo>
                <a:lnTo>
                  <a:pt x="9061" y="9013"/>
                </a:lnTo>
                <a:lnTo>
                  <a:pt x="9427" y="9013"/>
                </a:lnTo>
                <a:lnTo>
                  <a:pt x="9525" y="9282"/>
                </a:lnTo>
                <a:lnTo>
                  <a:pt x="9647" y="9501"/>
                </a:lnTo>
                <a:lnTo>
                  <a:pt x="9818" y="9721"/>
                </a:lnTo>
                <a:lnTo>
                  <a:pt x="10013" y="9892"/>
                </a:lnTo>
                <a:lnTo>
                  <a:pt x="10233" y="10039"/>
                </a:lnTo>
                <a:lnTo>
                  <a:pt x="10477" y="10161"/>
                </a:lnTo>
                <a:lnTo>
                  <a:pt x="10746" y="10234"/>
                </a:lnTo>
                <a:lnTo>
                  <a:pt x="11186" y="10234"/>
                </a:lnTo>
                <a:lnTo>
                  <a:pt x="11357" y="10210"/>
                </a:lnTo>
                <a:lnTo>
                  <a:pt x="11503" y="10161"/>
                </a:lnTo>
                <a:lnTo>
                  <a:pt x="11674" y="10112"/>
                </a:lnTo>
                <a:lnTo>
                  <a:pt x="11821" y="10039"/>
                </a:lnTo>
                <a:lnTo>
                  <a:pt x="11943" y="9965"/>
                </a:lnTo>
                <a:lnTo>
                  <a:pt x="12065" y="9868"/>
                </a:lnTo>
                <a:lnTo>
                  <a:pt x="12187" y="9770"/>
                </a:lnTo>
                <a:lnTo>
                  <a:pt x="12309" y="9648"/>
                </a:lnTo>
                <a:lnTo>
                  <a:pt x="12382" y="9526"/>
                </a:lnTo>
                <a:lnTo>
                  <a:pt x="12480" y="9379"/>
                </a:lnTo>
                <a:lnTo>
                  <a:pt x="12553" y="9233"/>
                </a:lnTo>
                <a:lnTo>
                  <a:pt x="12602" y="9086"/>
                </a:lnTo>
                <a:lnTo>
                  <a:pt x="12651" y="8915"/>
                </a:lnTo>
                <a:lnTo>
                  <a:pt x="12676" y="8769"/>
                </a:lnTo>
                <a:lnTo>
                  <a:pt x="12676" y="8598"/>
                </a:lnTo>
                <a:lnTo>
                  <a:pt x="12651" y="8329"/>
                </a:lnTo>
                <a:lnTo>
                  <a:pt x="12602" y="8085"/>
                </a:lnTo>
                <a:lnTo>
                  <a:pt x="12505" y="7865"/>
                </a:lnTo>
                <a:lnTo>
                  <a:pt x="12358" y="7645"/>
                </a:lnTo>
                <a:lnTo>
                  <a:pt x="15411" y="4055"/>
                </a:lnTo>
                <a:lnTo>
                  <a:pt x="15631" y="4592"/>
                </a:lnTo>
                <a:lnTo>
                  <a:pt x="15362" y="4739"/>
                </a:lnTo>
                <a:lnTo>
                  <a:pt x="15093" y="4910"/>
                </a:lnTo>
                <a:lnTo>
                  <a:pt x="14849" y="5105"/>
                </a:lnTo>
                <a:lnTo>
                  <a:pt x="14605" y="5301"/>
                </a:lnTo>
                <a:lnTo>
                  <a:pt x="14385" y="5520"/>
                </a:lnTo>
                <a:lnTo>
                  <a:pt x="14190" y="5765"/>
                </a:lnTo>
                <a:lnTo>
                  <a:pt x="14019" y="6009"/>
                </a:lnTo>
                <a:lnTo>
                  <a:pt x="13848" y="6253"/>
                </a:lnTo>
                <a:lnTo>
                  <a:pt x="13701" y="6522"/>
                </a:lnTo>
                <a:lnTo>
                  <a:pt x="13579" y="6790"/>
                </a:lnTo>
                <a:lnTo>
                  <a:pt x="13457" y="7084"/>
                </a:lnTo>
                <a:lnTo>
                  <a:pt x="13359" y="7377"/>
                </a:lnTo>
                <a:lnTo>
                  <a:pt x="13286" y="7670"/>
                </a:lnTo>
                <a:lnTo>
                  <a:pt x="13237" y="7963"/>
                </a:lnTo>
                <a:lnTo>
                  <a:pt x="13213" y="8280"/>
                </a:lnTo>
                <a:lnTo>
                  <a:pt x="13188" y="8598"/>
                </a:lnTo>
                <a:lnTo>
                  <a:pt x="13213" y="9062"/>
                </a:lnTo>
                <a:lnTo>
                  <a:pt x="13286" y="9501"/>
                </a:lnTo>
                <a:lnTo>
                  <a:pt x="13408" y="9941"/>
                </a:lnTo>
                <a:lnTo>
                  <a:pt x="13555" y="10356"/>
                </a:lnTo>
                <a:lnTo>
                  <a:pt x="13750" y="10747"/>
                </a:lnTo>
                <a:lnTo>
                  <a:pt x="13970" y="11138"/>
                </a:lnTo>
                <a:lnTo>
                  <a:pt x="14239" y="11480"/>
                </a:lnTo>
                <a:lnTo>
                  <a:pt x="14532" y="11797"/>
                </a:lnTo>
                <a:lnTo>
                  <a:pt x="14849" y="12090"/>
                </a:lnTo>
                <a:lnTo>
                  <a:pt x="15191" y="12359"/>
                </a:lnTo>
                <a:lnTo>
                  <a:pt x="15582" y="12579"/>
                </a:lnTo>
                <a:lnTo>
                  <a:pt x="15973" y="12774"/>
                </a:lnTo>
                <a:lnTo>
                  <a:pt x="16388" y="12945"/>
                </a:lnTo>
                <a:lnTo>
                  <a:pt x="16827" y="13043"/>
                </a:lnTo>
                <a:lnTo>
                  <a:pt x="17267" y="13116"/>
                </a:lnTo>
                <a:lnTo>
                  <a:pt x="17756" y="13140"/>
                </a:lnTo>
                <a:lnTo>
                  <a:pt x="18195" y="13116"/>
                </a:lnTo>
                <a:lnTo>
                  <a:pt x="18659" y="13043"/>
                </a:lnTo>
                <a:lnTo>
                  <a:pt x="19099" y="12945"/>
                </a:lnTo>
                <a:lnTo>
                  <a:pt x="19514" y="12774"/>
                </a:lnTo>
                <a:lnTo>
                  <a:pt x="19905" y="12579"/>
                </a:lnTo>
                <a:lnTo>
                  <a:pt x="20271" y="12359"/>
                </a:lnTo>
                <a:lnTo>
                  <a:pt x="20613" y="12090"/>
                </a:lnTo>
                <a:lnTo>
                  <a:pt x="20931" y="11797"/>
                </a:lnTo>
                <a:lnTo>
                  <a:pt x="21224" y="11480"/>
                </a:lnTo>
                <a:lnTo>
                  <a:pt x="21492" y="11138"/>
                </a:lnTo>
                <a:lnTo>
                  <a:pt x="21712" y="10747"/>
                </a:lnTo>
                <a:lnTo>
                  <a:pt x="21907" y="10356"/>
                </a:lnTo>
                <a:lnTo>
                  <a:pt x="22054" y="9941"/>
                </a:lnTo>
                <a:lnTo>
                  <a:pt x="22176" y="9501"/>
                </a:lnTo>
                <a:lnTo>
                  <a:pt x="22249" y="9062"/>
                </a:lnTo>
                <a:lnTo>
                  <a:pt x="22274" y="8598"/>
                </a:lnTo>
                <a:lnTo>
                  <a:pt x="22249" y="8134"/>
                </a:lnTo>
                <a:lnTo>
                  <a:pt x="22176" y="7670"/>
                </a:lnTo>
                <a:lnTo>
                  <a:pt x="22054" y="7230"/>
                </a:lnTo>
                <a:lnTo>
                  <a:pt x="21907" y="6815"/>
                </a:lnTo>
                <a:lnTo>
                  <a:pt x="21712" y="6424"/>
                </a:lnTo>
                <a:lnTo>
                  <a:pt x="21492" y="6058"/>
                </a:lnTo>
                <a:lnTo>
                  <a:pt x="21224" y="5691"/>
                </a:lnTo>
                <a:lnTo>
                  <a:pt x="20931" y="5374"/>
                </a:lnTo>
                <a:lnTo>
                  <a:pt x="20613" y="5081"/>
                </a:lnTo>
                <a:lnTo>
                  <a:pt x="20271" y="4812"/>
                </a:lnTo>
                <a:lnTo>
                  <a:pt x="19905" y="4592"/>
                </a:lnTo>
                <a:lnTo>
                  <a:pt x="19514" y="4397"/>
                </a:lnTo>
                <a:lnTo>
                  <a:pt x="19099" y="4250"/>
                </a:lnTo>
                <a:lnTo>
                  <a:pt x="18659" y="4128"/>
                </a:lnTo>
                <a:lnTo>
                  <a:pt x="18195" y="4079"/>
                </a:lnTo>
                <a:lnTo>
                  <a:pt x="17756" y="4055"/>
                </a:lnTo>
                <a:lnTo>
                  <a:pt x="17414" y="4055"/>
                </a:lnTo>
                <a:lnTo>
                  <a:pt x="17072" y="4104"/>
                </a:lnTo>
                <a:lnTo>
                  <a:pt x="16754" y="4153"/>
                </a:lnTo>
                <a:lnTo>
                  <a:pt x="16412" y="4250"/>
                </a:lnTo>
                <a:lnTo>
                  <a:pt x="15240" y="1344"/>
                </a:lnTo>
                <a:lnTo>
                  <a:pt x="16144" y="1344"/>
                </a:lnTo>
                <a:lnTo>
                  <a:pt x="15997" y="1515"/>
                </a:lnTo>
                <a:lnTo>
                  <a:pt x="15924" y="1564"/>
                </a:lnTo>
                <a:lnTo>
                  <a:pt x="15899" y="1637"/>
                </a:lnTo>
                <a:lnTo>
                  <a:pt x="15875" y="1735"/>
                </a:lnTo>
                <a:lnTo>
                  <a:pt x="15875" y="1808"/>
                </a:lnTo>
                <a:lnTo>
                  <a:pt x="15875" y="1881"/>
                </a:lnTo>
                <a:lnTo>
                  <a:pt x="15899" y="1955"/>
                </a:lnTo>
                <a:lnTo>
                  <a:pt x="15924" y="2028"/>
                </a:lnTo>
                <a:lnTo>
                  <a:pt x="15997" y="2101"/>
                </a:lnTo>
                <a:lnTo>
                  <a:pt x="16046" y="2150"/>
                </a:lnTo>
                <a:lnTo>
                  <a:pt x="16119" y="2199"/>
                </a:lnTo>
                <a:lnTo>
                  <a:pt x="16192" y="2223"/>
                </a:lnTo>
                <a:lnTo>
                  <a:pt x="16363" y="2223"/>
                </a:lnTo>
                <a:lnTo>
                  <a:pt x="16437" y="2199"/>
                </a:lnTo>
                <a:lnTo>
                  <a:pt x="16510" y="2150"/>
                </a:lnTo>
                <a:lnTo>
                  <a:pt x="16583" y="2101"/>
                </a:lnTo>
                <a:lnTo>
                  <a:pt x="16754" y="1930"/>
                </a:lnTo>
                <a:lnTo>
                  <a:pt x="16852" y="1808"/>
                </a:lnTo>
                <a:lnTo>
                  <a:pt x="16925" y="1662"/>
                </a:lnTo>
                <a:lnTo>
                  <a:pt x="16998" y="1491"/>
                </a:lnTo>
                <a:lnTo>
                  <a:pt x="17047" y="1320"/>
                </a:lnTo>
                <a:lnTo>
                  <a:pt x="17047" y="1124"/>
                </a:lnTo>
                <a:lnTo>
                  <a:pt x="16998" y="953"/>
                </a:lnTo>
                <a:lnTo>
                  <a:pt x="16901" y="807"/>
                </a:lnTo>
                <a:lnTo>
                  <a:pt x="16779" y="685"/>
                </a:lnTo>
                <a:lnTo>
                  <a:pt x="16657" y="587"/>
                </a:lnTo>
                <a:lnTo>
                  <a:pt x="16486" y="538"/>
                </a:lnTo>
                <a:lnTo>
                  <a:pt x="16339" y="489"/>
                </a:lnTo>
                <a:lnTo>
                  <a:pt x="16192" y="465"/>
                </a:lnTo>
                <a:lnTo>
                  <a:pt x="14629" y="465"/>
                </a:lnTo>
                <a:lnTo>
                  <a:pt x="14507" y="489"/>
                </a:lnTo>
                <a:lnTo>
                  <a:pt x="14434" y="514"/>
                </a:lnTo>
                <a:lnTo>
                  <a:pt x="14312" y="611"/>
                </a:lnTo>
                <a:lnTo>
                  <a:pt x="14239" y="709"/>
                </a:lnTo>
                <a:lnTo>
                  <a:pt x="14214" y="807"/>
                </a:lnTo>
                <a:lnTo>
                  <a:pt x="14214" y="929"/>
                </a:lnTo>
                <a:lnTo>
                  <a:pt x="14239" y="1027"/>
                </a:lnTo>
                <a:lnTo>
                  <a:pt x="14996" y="2883"/>
                </a:lnTo>
                <a:lnTo>
                  <a:pt x="8792" y="2883"/>
                </a:lnTo>
                <a:lnTo>
                  <a:pt x="8035" y="1344"/>
                </a:lnTo>
                <a:lnTo>
                  <a:pt x="9427" y="1344"/>
                </a:lnTo>
                <a:lnTo>
                  <a:pt x="9525" y="1320"/>
                </a:lnTo>
                <a:lnTo>
                  <a:pt x="9598" y="1295"/>
                </a:lnTo>
                <a:lnTo>
                  <a:pt x="9672" y="1271"/>
                </a:lnTo>
                <a:lnTo>
                  <a:pt x="9720" y="1222"/>
                </a:lnTo>
                <a:lnTo>
                  <a:pt x="9794" y="1149"/>
                </a:lnTo>
                <a:lnTo>
                  <a:pt x="9818" y="1075"/>
                </a:lnTo>
                <a:lnTo>
                  <a:pt x="9842" y="1002"/>
                </a:lnTo>
                <a:lnTo>
                  <a:pt x="9842" y="904"/>
                </a:lnTo>
                <a:lnTo>
                  <a:pt x="9842" y="831"/>
                </a:lnTo>
                <a:lnTo>
                  <a:pt x="9818" y="734"/>
                </a:lnTo>
                <a:lnTo>
                  <a:pt x="9794" y="685"/>
                </a:lnTo>
                <a:lnTo>
                  <a:pt x="9720" y="611"/>
                </a:lnTo>
                <a:lnTo>
                  <a:pt x="9672" y="563"/>
                </a:lnTo>
                <a:lnTo>
                  <a:pt x="9598" y="514"/>
                </a:lnTo>
                <a:lnTo>
                  <a:pt x="9525" y="489"/>
                </a:lnTo>
                <a:lnTo>
                  <a:pt x="9427" y="489"/>
                </a:lnTo>
                <a:lnTo>
                  <a:pt x="63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70" name="Google Shape;270;p30"/>
          <p:cNvSpPr/>
          <p:nvPr/>
        </p:nvSpPr>
        <p:spPr>
          <a:xfrm>
            <a:off x="822906" y="1282882"/>
            <a:ext cx="295002" cy="294983"/>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71" name="Google Shape;271;p30"/>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AB3A-083D-4C22-9215-DAF1F4700350}"/>
              </a:ext>
            </a:extLst>
          </p:cNvPr>
          <p:cNvSpPr>
            <a:spLocks noGrp="1"/>
          </p:cNvSpPr>
          <p:nvPr>
            <p:ph type="title"/>
          </p:nvPr>
        </p:nvSpPr>
        <p:spPr/>
        <p:txBody>
          <a:bodyPr/>
          <a:lstStyle/>
          <a:p>
            <a:r>
              <a:rPr lang="en-IN" dirty="0">
                <a:solidFill>
                  <a:schemeClr val="accent1"/>
                </a:solidFill>
              </a:rPr>
              <a:t>GEOMETRY IS EVERYWHERE</a:t>
            </a:r>
          </a:p>
        </p:txBody>
      </p:sp>
      <p:sp>
        <p:nvSpPr>
          <p:cNvPr id="4" name="Slide Number Placeholder 3">
            <a:extLst>
              <a:ext uri="{FF2B5EF4-FFF2-40B4-BE49-F238E27FC236}">
                <a16:creationId xmlns:a16="http://schemas.microsoft.com/office/drawing/2014/main" id="{CA10D738-EE62-4022-802A-8DC159E74203}"/>
              </a:ext>
            </a:extLst>
          </p:cNvPr>
          <p:cNvSpPr>
            <a:spLocks noGrp="1"/>
          </p:cNvSpPr>
          <p:nvPr>
            <p:ph type="sldNum" idx="12"/>
          </p:nvPr>
        </p:nvSpPr>
        <p:spPr>
          <a:xfrm>
            <a:off x="0" y="4568490"/>
            <a:ext cx="9144000" cy="274200"/>
          </a:xfrm>
        </p:spPr>
        <p:txBody>
          <a:bodyPr/>
          <a:lstStyle/>
          <a:p>
            <a:r>
              <a:rPr lang="en-US" sz="800"/>
              <a:t>A LOT OF SCOPE TO DISCOVER DURING OUTINGS, </a:t>
            </a:r>
          </a:p>
          <a:p>
            <a:pPr algn="ctr"/>
            <a:r>
              <a:rPr lang="en-US" sz="800"/>
              <a:t>PICNICS ETC</a:t>
            </a:r>
            <a:endParaRPr lang="en-US" sz="800" dirty="0"/>
          </a:p>
        </p:txBody>
      </p:sp>
      <p:pic>
        <p:nvPicPr>
          <p:cNvPr id="5" name="Picture 2">
            <a:extLst>
              <a:ext uri="{FF2B5EF4-FFF2-40B4-BE49-F238E27FC236}">
                <a16:creationId xmlns:a16="http://schemas.microsoft.com/office/drawing/2014/main" id="{A6719DC9-2908-4944-8CD6-029B541F8182}"/>
              </a:ext>
            </a:extLst>
          </p:cNvPr>
          <p:cNvPicPr>
            <a:picLocks noChangeAspect="1" noChangeArrowheads="1"/>
          </p:cNvPicPr>
          <p:nvPr/>
        </p:nvPicPr>
        <p:blipFill>
          <a:blip r:embed="rId2"/>
          <a:srcRect/>
          <a:stretch>
            <a:fillRect/>
          </a:stretch>
        </p:blipFill>
        <p:spPr bwMode="auto">
          <a:xfrm>
            <a:off x="1573911" y="459405"/>
            <a:ext cx="6191186" cy="4109085"/>
          </a:xfrm>
          <a:prstGeom prst="rect">
            <a:avLst/>
          </a:prstGeom>
          <a:noFill/>
          <a:ln w="9525">
            <a:noFill/>
            <a:miter lim="800000"/>
            <a:headEnd/>
            <a:tailEnd/>
          </a:ln>
          <a:effectLst/>
        </p:spPr>
      </p:pic>
    </p:spTree>
    <p:extLst>
      <p:ext uri="{BB962C8B-B14F-4D97-AF65-F5344CB8AC3E}">
        <p14:creationId xmlns:p14="http://schemas.microsoft.com/office/powerpoint/2010/main" val="1984526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6"/>
          <p:cNvSpPr txBox="1">
            <a:spLocks noGrp="1"/>
          </p:cNvSpPr>
          <p:nvPr>
            <p:ph type="ctrTitle" idx="4294967295"/>
          </p:nvPr>
        </p:nvSpPr>
        <p:spPr>
          <a:xfrm>
            <a:off x="3913025" y="323393"/>
            <a:ext cx="1317900" cy="453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800"/>
              <a:t>THANKS!</a:t>
            </a:r>
            <a:endParaRPr sz="1800"/>
          </a:p>
        </p:txBody>
      </p:sp>
      <p:sp>
        <p:nvSpPr>
          <p:cNvPr id="433" name="Google Shape;433;p36"/>
          <p:cNvSpPr txBox="1">
            <a:spLocks noGrp="1"/>
          </p:cNvSpPr>
          <p:nvPr>
            <p:ph type="subTitle" idx="4294967295"/>
          </p:nvPr>
        </p:nvSpPr>
        <p:spPr>
          <a:xfrm>
            <a:off x="1275150" y="1563713"/>
            <a:ext cx="6593700" cy="784800"/>
          </a:xfrm>
          <a:prstGeom prst="rect">
            <a:avLst/>
          </a:prstGeom>
        </p:spPr>
        <p:txBody>
          <a:bodyPr spcFirstLastPara="1" wrap="square" lIns="91425" tIns="91425" rIns="91425" bIns="91425" anchor="b" anchorCtr="0">
            <a:noAutofit/>
          </a:bodyPr>
          <a:lstStyle/>
          <a:p>
            <a:pPr marL="0" lvl="0" indent="0" algn="ctr" rtl="0">
              <a:spcBef>
                <a:spcPts val="600"/>
              </a:spcBef>
              <a:spcAft>
                <a:spcPts val="0"/>
              </a:spcAft>
              <a:buNone/>
            </a:pPr>
            <a:r>
              <a:rPr lang="en" b="1" dirty="0">
                <a:latin typeface="Georgia" panose="02040502050405020303" pitchFamily="18" charset="0"/>
              </a:rPr>
              <a:t>Any questions?</a:t>
            </a:r>
            <a:endParaRPr b="1" dirty="0">
              <a:latin typeface="Georgia" panose="02040502050405020303" pitchFamily="18" charset="0"/>
            </a:endParaRPr>
          </a:p>
        </p:txBody>
      </p:sp>
      <p:sp>
        <p:nvSpPr>
          <p:cNvPr id="435" name="Google Shape;435;p36"/>
          <p:cNvSpPr txBox="1">
            <a:spLocks noGrp="1"/>
          </p:cNvSpPr>
          <p:nvPr>
            <p:ph type="sldNum" idx="12"/>
          </p:nvPr>
        </p:nvSpPr>
        <p:spPr>
          <a:xfrm>
            <a:off x="-125" y="4593050"/>
            <a:ext cx="9144000" cy="55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9"/>
          <p:cNvSpPr txBox="1">
            <a:spLocks noGrp="1"/>
          </p:cNvSpPr>
          <p:nvPr>
            <p:ph type="ctrTitle"/>
          </p:nvPr>
        </p:nvSpPr>
        <p:spPr>
          <a:xfrm>
            <a:off x="1933200" y="2189999"/>
            <a:ext cx="5277600" cy="4476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b="1" dirty="0"/>
              <a:t>EXTRA RESOURCES</a:t>
            </a:r>
            <a:endParaRPr b="1" dirty="0"/>
          </a:p>
        </p:txBody>
      </p:sp>
      <p:sp>
        <p:nvSpPr>
          <p:cNvPr id="457" name="Google Shape;457;p39"/>
          <p:cNvSpPr txBox="1"/>
          <p:nvPr/>
        </p:nvSpPr>
        <p:spPr>
          <a:xfrm>
            <a:off x="3858675" y="528407"/>
            <a:ext cx="1426500" cy="55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FFFF"/>
                </a:solidFill>
                <a:latin typeface="Montserrat"/>
                <a:ea typeface="Montserrat"/>
                <a:cs typeface="Montserrat"/>
                <a:sym typeface="Montserrat"/>
              </a:rPr>
              <a:t>2</a:t>
            </a:r>
            <a:endParaRPr sz="2400" b="1">
              <a:solidFill>
                <a:srgbClr val="FFFFFF"/>
              </a:solidFill>
              <a:latin typeface="Montserrat"/>
              <a:ea typeface="Montserrat"/>
              <a:cs typeface="Montserrat"/>
              <a:sym typeface="Montserrat"/>
            </a:endParaRPr>
          </a:p>
        </p:txBody>
      </p:sp>
      <p:sp>
        <p:nvSpPr>
          <p:cNvPr id="3" name="Rectangle 1">
            <a:extLst>
              <a:ext uri="{FF2B5EF4-FFF2-40B4-BE49-F238E27FC236}">
                <a16:creationId xmlns:a16="http://schemas.microsoft.com/office/drawing/2014/main" id="{D4E56E57-9167-4299-A738-24AEF4477748}"/>
              </a:ext>
            </a:extLst>
          </p:cNvPr>
          <p:cNvSpPr>
            <a:spLocks noChangeArrowheads="1"/>
          </p:cNvSpPr>
          <p:nvPr/>
        </p:nvSpPr>
        <p:spPr bwMode="auto">
          <a:xfrm>
            <a:off x="2621280" y="2660075"/>
            <a:ext cx="4008120" cy="16004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22222"/>
                </a:solidFill>
                <a:effectLst/>
                <a:latin typeface="Georgia" panose="02040502050405020303" pitchFamily="18" charset="0"/>
                <a:cs typeface="Arial" panose="020B0604020202020204" pitchFamily="34" charset="0"/>
              </a:rPr>
              <a:t>1.For more games and activities</a:t>
            </a:r>
            <a:endParaRPr kumimoji="0" lang="en-US" altLang="en-US" b="0" i="0" u="none" strike="noStrike" cap="none" normalizeH="0" baseline="0" dirty="0">
              <a:ln>
                <a:noFill/>
              </a:ln>
              <a:solidFill>
                <a:schemeClr val="tx1"/>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1155CC"/>
                </a:solidFill>
                <a:effectLst/>
                <a:latin typeface="Georgia" panose="02040502050405020303" pitchFamily="18" charset="0"/>
                <a:cs typeface="Arial" panose="020B0604020202020204" pitchFamily="34" charset="0"/>
                <a:hlinkClick r:id="rId3"/>
              </a:rPr>
              <a:t>https://nrich.maths.org/8647</a:t>
            </a:r>
            <a:endParaRPr kumimoji="0" lang="en-US" altLang="en-US" b="0" i="0" u="none" strike="noStrike" cap="none" normalizeH="0" baseline="0" dirty="0">
              <a:ln>
                <a:noFill/>
              </a:ln>
              <a:solidFill>
                <a:schemeClr val="tx1"/>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22222"/>
                </a:solidFill>
                <a:effectLst/>
                <a:latin typeface="Georgia" panose="02040502050405020303" pitchFamily="18" charset="0"/>
                <a:cs typeface="Arial" panose="020B0604020202020204" pitchFamily="34" charset="0"/>
              </a:rPr>
              <a:t>2.For shapes in Nature</a:t>
            </a:r>
            <a:endParaRPr kumimoji="0" lang="en-US" altLang="en-US" b="0" i="0" u="none" strike="noStrike" cap="none" normalizeH="0" baseline="0" dirty="0">
              <a:ln>
                <a:noFill/>
              </a:ln>
              <a:solidFill>
                <a:schemeClr val="tx1"/>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1155CC"/>
                </a:solidFill>
                <a:effectLst/>
                <a:latin typeface="Georgia" panose="02040502050405020303" pitchFamily="18" charset="0"/>
                <a:cs typeface="Arial" panose="020B0604020202020204" pitchFamily="34" charset="0"/>
                <a:hlinkClick r:id="rId4"/>
              </a:rPr>
              <a:t>https://www.cuemath.com/learn/shapes-in-nature/</a:t>
            </a:r>
            <a:br>
              <a:rPr kumimoji="0" lang="en-US" altLang="en-US" b="0" i="0" u="none" strike="noStrike" cap="none" normalizeH="0" baseline="0" dirty="0">
                <a:ln>
                  <a:noFill/>
                </a:ln>
                <a:solidFill>
                  <a:srgbClr val="222222"/>
                </a:solidFill>
                <a:effectLst/>
                <a:latin typeface="Georgia" panose="02040502050405020303" pitchFamily="18" charset="0"/>
                <a:cs typeface="Arial" panose="020B0604020202020204" pitchFamily="34" charset="0"/>
              </a:rPr>
            </a:br>
            <a:endParaRPr kumimoji="0" lang="en-US" altLang="en-US" b="0" i="0" u="none" strike="noStrike" cap="none" normalizeH="0" baseline="0" dirty="0">
              <a:ln>
                <a:noFill/>
              </a:ln>
              <a:solidFill>
                <a:schemeClr val="tx1"/>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22222"/>
                </a:solidFill>
                <a:effectLst/>
                <a:latin typeface="Georgia" panose="02040502050405020303" pitchFamily="18" charset="0"/>
                <a:cs typeface="Arial" panose="020B0604020202020204" pitchFamily="34" charset="0"/>
              </a:rPr>
              <a:t>(Watch the embedded video)</a:t>
            </a:r>
            <a:endParaRPr kumimoji="0" lang="en-US" altLang="en-US" b="0" i="0" u="none" strike="noStrike" cap="none" normalizeH="0" baseline="0" dirty="0">
              <a:ln>
                <a:noFill/>
              </a:ln>
              <a:solidFill>
                <a:schemeClr val="tx1"/>
              </a:solidFill>
              <a:effectLst/>
              <a:latin typeface="Georgia" panose="02040502050405020303"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6"/>
          <p:cNvSpPr txBox="1">
            <a:spLocks noGrp="1"/>
          </p:cNvSpPr>
          <p:nvPr>
            <p:ph type="sldNum" idx="12"/>
          </p:nvPr>
        </p:nvSpPr>
        <p:spPr>
          <a:xfrm>
            <a:off x="-125" y="4337850"/>
            <a:ext cx="9144000" cy="80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a:t>
            </a:fld>
            <a:endParaRPr/>
          </a:p>
        </p:txBody>
      </p:sp>
      <p:pic>
        <p:nvPicPr>
          <p:cNvPr id="6" name="Picture 9">
            <a:extLst>
              <a:ext uri="{FF2B5EF4-FFF2-40B4-BE49-F238E27FC236}">
                <a16:creationId xmlns:a16="http://schemas.microsoft.com/office/drawing/2014/main" id="{A73EA445-4B2A-4FA1-8AE1-95262C4A8A02}"/>
              </a:ext>
            </a:extLst>
          </p:cNvPr>
          <p:cNvPicPr>
            <a:picLocks noChangeAspect="1" noChangeArrowheads="1"/>
          </p:cNvPicPr>
          <p:nvPr/>
        </p:nvPicPr>
        <p:blipFill>
          <a:blip r:embed="rId3"/>
          <a:srcRect/>
          <a:stretch>
            <a:fillRect/>
          </a:stretch>
        </p:blipFill>
        <p:spPr bwMode="auto">
          <a:xfrm>
            <a:off x="4767580" y="2697480"/>
            <a:ext cx="3530600" cy="1604764"/>
          </a:xfrm>
          <a:prstGeom prst="rect">
            <a:avLst/>
          </a:prstGeom>
          <a:noFill/>
          <a:ln w="9525">
            <a:noFill/>
            <a:miter lim="800000"/>
            <a:headEnd/>
            <a:tailEnd/>
          </a:ln>
          <a:effectLst/>
        </p:spPr>
      </p:pic>
      <p:pic>
        <p:nvPicPr>
          <p:cNvPr id="7" name="Picture 12">
            <a:extLst>
              <a:ext uri="{FF2B5EF4-FFF2-40B4-BE49-F238E27FC236}">
                <a16:creationId xmlns:a16="http://schemas.microsoft.com/office/drawing/2014/main" id="{A41598E7-DF91-4911-BCF9-4209AD06CC1F}"/>
              </a:ext>
            </a:extLst>
          </p:cNvPr>
          <p:cNvPicPr>
            <a:picLocks noChangeAspect="1" noChangeArrowheads="1"/>
          </p:cNvPicPr>
          <p:nvPr/>
        </p:nvPicPr>
        <p:blipFill>
          <a:blip r:embed="rId4"/>
          <a:srcRect/>
          <a:stretch>
            <a:fillRect/>
          </a:stretch>
        </p:blipFill>
        <p:spPr bwMode="auto">
          <a:xfrm>
            <a:off x="899160" y="2697480"/>
            <a:ext cx="3672714" cy="1604764"/>
          </a:xfrm>
          <a:prstGeom prst="rect">
            <a:avLst/>
          </a:prstGeom>
          <a:noFill/>
          <a:ln w="9525">
            <a:noFill/>
            <a:miter lim="800000"/>
            <a:headEnd/>
            <a:tailEnd/>
          </a:ln>
          <a:effectLst/>
        </p:spPr>
      </p:pic>
      <p:pic>
        <p:nvPicPr>
          <p:cNvPr id="10" name="Picture 3">
            <a:extLst>
              <a:ext uri="{FF2B5EF4-FFF2-40B4-BE49-F238E27FC236}">
                <a16:creationId xmlns:a16="http://schemas.microsoft.com/office/drawing/2014/main" id="{B47EA382-A178-4020-A5A1-721F4CAEC02C}"/>
              </a:ext>
            </a:extLst>
          </p:cNvPr>
          <p:cNvPicPr>
            <a:picLocks noChangeAspect="1" noChangeArrowheads="1"/>
          </p:cNvPicPr>
          <p:nvPr/>
        </p:nvPicPr>
        <p:blipFill>
          <a:blip r:embed="rId5"/>
          <a:srcRect/>
          <a:stretch>
            <a:fillRect/>
          </a:stretch>
        </p:blipFill>
        <p:spPr bwMode="auto">
          <a:xfrm>
            <a:off x="899160" y="685800"/>
            <a:ext cx="1838908" cy="2011680"/>
          </a:xfrm>
          <a:prstGeom prst="rect">
            <a:avLst/>
          </a:prstGeom>
          <a:noFill/>
          <a:ln w="9525">
            <a:noFill/>
            <a:miter lim="800000"/>
            <a:headEnd/>
            <a:tailEnd/>
          </a:ln>
          <a:effectLst/>
        </p:spPr>
      </p:pic>
      <p:pic>
        <p:nvPicPr>
          <p:cNvPr id="11" name="Picture 19">
            <a:extLst>
              <a:ext uri="{FF2B5EF4-FFF2-40B4-BE49-F238E27FC236}">
                <a16:creationId xmlns:a16="http://schemas.microsoft.com/office/drawing/2014/main" id="{E8983E7E-6884-4E94-AFEE-7C0824EC31AA}"/>
              </a:ext>
            </a:extLst>
          </p:cNvPr>
          <p:cNvPicPr>
            <a:picLocks noChangeAspect="1" noChangeArrowheads="1"/>
          </p:cNvPicPr>
          <p:nvPr/>
        </p:nvPicPr>
        <p:blipFill>
          <a:blip r:embed="rId6" cstate="print"/>
          <a:srcRect/>
          <a:stretch>
            <a:fillRect/>
          </a:stretch>
        </p:blipFill>
        <p:spPr bwMode="auto">
          <a:xfrm>
            <a:off x="3859881" y="0"/>
            <a:ext cx="1576387" cy="1858963"/>
          </a:xfrm>
          <a:prstGeom prst="rect">
            <a:avLst/>
          </a:prstGeom>
          <a:noFill/>
          <a:ln w="9525">
            <a:noFill/>
            <a:miter lim="800000"/>
            <a:headEnd/>
            <a:tailEnd/>
          </a:ln>
          <a:effectLst/>
        </p:spPr>
      </p:pic>
      <p:pic>
        <p:nvPicPr>
          <p:cNvPr id="12" name="Picture 8">
            <a:extLst>
              <a:ext uri="{FF2B5EF4-FFF2-40B4-BE49-F238E27FC236}">
                <a16:creationId xmlns:a16="http://schemas.microsoft.com/office/drawing/2014/main" id="{099AEAB9-1A0A-4CD4-ADD0-E18D40AD4E74}"/>
              </a:ext>
            </a:extLst>
          </p:cNvPr>
          <p:cNvPicPr>
            <a:picLocks noChangeAspect="1" noChangeArrowheads="1"/>
          </p:cNvPicPr>
          <p:nvPr/>
        </p:nvPicPr>
        <p:blipFill>
          <a:blip r:embed="rId7"/>
          <a:srcRect/>
          <a:stretch>
            <a:fillRect/>
          </a:stretch>
        </p:blipFill>
        <p:spPr bwMode="auto">
          <a:xfrm>
            <a:off x="6248069" y="922020"/>
            <a:ext cx="1996771" cy="1120140"/>
          </a:xfrm>
          <a:prstGeom prst="rect">
            <a:avLst/>
          </a:prstGeom>
          <a:noFill/>
          <a:ln w="9525">
            <a:noFill/>
            <a:miter lim="800000"/>
            <a:headEnd/>
            <a:tailEnd/>
          </a:ln>
          <a:effectLst/>
        </p:spPr>
      </p:pic>
      <p:sp>
        <p:nvSpPr>
          <p:cNvPr id="9" name="TextBox 8">
            <a:extLst>
              <a:ext uri="{FF2B5EF4-FFF2-40B4-BE49-F238E27FC236}">
                <a16:creationId xmlns:a16="http://schemas.microsoft.com/office/drawing/2014/main" id="{12C8B3BF-1D80-4AE9-981D-D51E9DAE11AD}"/>
              </a:ext>
            </a:extLst>
          </p:cNvPr>
          <p:cNvSpPr txBox="1"/>
          <p:nvPr/>
        </p:nvSpPr>
        <p:spPr>
          <a:xfrm>
            <a:off x="2738068" y="2029357"/>
            <a:ext cx="5560112" cy="523220"/>
          </a:xfrm>
          <a:prstGeom prst="rect">
            <a:avLst/>
          </a:prstGeom>
          <a:noFill/>
        </p:spPr>
        <p:txBody>
          <a:bodyPr wrap="square">
            <a:spAutoFit/>
          </a:bodyPr>
          <a:lstStyle/>
          <a:p>
            <a:r>
              <a:rPr lang="en-US" sz="1400" dirty="0">
                <a:solidFill>
                  <a:schemeClr val="accent2"/>
                </a:solidFill>
                <a:latin typeface="Georgia" panose="02040502050405020303" pitchFamily="18" charset="0"/>
              </a:rPr>
              <a:t>The origin of geometry lies in the concerns of everyday life</a:t>
            </a:r>
          </a:p>
          <a:p>
            <a:r>
              <a:rPr lang="en-US" sz="1400" dirty="0" err="1">
                <a:solidFill>
                  <a:schemeClr val="accent2"/>
                </a:solidFill>
                <a:latin typeface="Georgia" panose="02040502050405020303" pitchFamily="18" charset="0"/>
              </a:rPr>
              <a:t>J.L.Heilbron</a:t>
            </a:r>
            <a:endParaRPr lang="en-US" sz="1400" dirty="0">
              <a:solidFill>
                <a:schemeClr val="accent2"/>
              </a:solidFill>
              <a:latin typeface="Georgia" panose="02040502050405020303"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241650" y="99105"/>
            <a:ext cx="2660700" cy="36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THIS IS A RIDDLE</a:t>
            </a:r>
            <a:endParaRPr dirty="0"/>
          </a:p>
        </p:txBody>
      </p:sp>
      <p:sp>
        <p:nvSpPr>
          <p:cNvPr id="96" name="Google Shape;96;p17"/>
          <p:cNvSpPr txBox="1">
            <a:spLocks noGrp="1"/>
          </p:cNvSpPr>
          <p:nvPr>
            <p:ph type="body" idx="1"/>
          </p:nvPr>
        </p:nvSpPr>
        <p:spPr>
          <a:xfrm>
            <a:off x="4998720" y="904875"/>
            <a:ext cx="3228630" cy="319147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IN" sz="1800" dirty="0">
                <a:latin typeface="Georgia" panose="02040502050405020303" pitchFamily="18" charset="0"/>
              </a:rPr>
              <a:t>How do you think they marked their territory/ drew their boundary?</a:t>
            </a:r>
          </a:p>
          <a:p>
            <a:pPr marL="0" lvl="0" indent="0" algn="l" rtl="0">
              <a:spcBef>
                <a:spcPts val="600"/>
              </a:spcBef>
              <a:spcAft>
                <a:spcPts val="0"/>
              </a:spcAft>
              <a:buNone/>
            </a:pPr>
            <a:endParaRPr dirty="0"/>
          </a:p>
        </p:txBody>
      </p:sp>
      <p:sp>
        <p:nvSpPr>
          <p:cNvPr id="97" name="Google Shape;97;p17"/>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a:t>
            </a:fld>
            <a:endParaRPr/>
          </a:p>
        </p:txBody>
      </p:sp>
      <p:pic>
        <p:nvPicPr>
          <p:cNvPr id="5" name="Picture 8">
            <a:extLst>
              <a:ext uri="{FF2B5EF4-FFF2-40B4-BE49-F238E27FC236}">
                <a16:creationId xmlns:a16="http://schemas.microsoft.com/office/drawing/2014/main" id="{8E25921E-52DA-4747-9055-C0DA8432B00B}"/>
              </a:ext>
            </a:extLst>
          </p:cNvPr>
          <p:cNvPicPr>
            <a:picLocks noChangeAspect="1" noChangeArrowheads="1"/>
          </p:cNvPicPr>
          <p:nvPr/>
        </p:nvPicPr>
        <p:blipFill>
          <a:blip r:embed="rId3"/>
          <a:srcRect/>
          <a:stretch>
            <a:fillRect/>
          </a:stretch>
        </p:blipFill>
        <p:spPr bwMode="auto">
          <a:xfrm>
            <a:off x="518160" y="904875"/>
            <a:ext cx="4267200" cy="333375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8"/>
          <p:cNvSpPr txBox="1">
            <a:spLocks noGrp="1"/>
          </p:cNvSpPr>
          <p:nvPr>
            <p:ph type="subTitle" idx="4294967295"/>
          </p:nvPr>
        </p:nvSpPr>
        <p:spPr>
          <a:xfrm>
            <a:off x="5341620" y="1665840"/>
            <a:ext cx="2804160" cy="1816499"/>
          </a:xfrm>
          <a:prstGeom prst="rect">
            <a:avLst/>
          </a:prstGeom>
        </p:spPr>
        <p:txBody>
          <a:bodyPr spcFirstLastPara="1" wrap="square" lIns="91425" tIns="91425" rIns="91425" bIns="91425" anchor="t" anchorCtr="0">
            <a:noAutofit/>
          </a:bodyPr>
          <a:lstStyle/>
          <a:p>
            <a:pPr marL="76200" indent="0">
              <a:buNone/>
            </a:pPr>
            <a:r>
              <a:rPr lang="en-US" sz="1800" dirty="0">
                <a:solidFill>
                  <a:srgbClr val="FF0000"/>
                </a:solidFill>
                <a:latin typeface="Georgia" panose="02040502050405020303" pitchFamily="18" charset="0"/>
              </a:rPr>
              <a:t>IN GREEK </a:t>
            </a:r>
          </a:p>
          <a:p>
            <a:pPr marL="76200" indent="0">
              <a:buNone/>
            </a:pPr>
            <a:r>
              <a:rPr lang="en-US" sz="2000" dirty="0">
                <a:solidFill>
                  <a:srgbClr val="FF0000"/>
                </a:solidFill>
                <a:latin typeface="Georgia" panose="02040502050405020303" pitchFamily="18" charset="0"/>
              </a:rPr>
              <a:t>GEO: EARTH</a:t>
            </a:r>
          </a:p>
          <a:p>
            <a:pPr marL="76200" indent="0">
              <a:buNone/>
            </a:pPr>
            <a:r>
              <a:rPr lang="en-US" sz="2000" dirty="0">
                <a:solidFill>
                  <a:srgbClr val="FF0000"/>
                </a:solidFill>
                <a:latin typeface="Georgia" panose="02040502050405020303" pitchFamily="18" charset="0"/>
              </a:rPr>
              <a:t>METRON: MEASURE</a:t>
            </a:r>
          </a:p>
        </p:txBody>
      </p:sp>
      <p:grpSp>
        <p:nvGrpSpPr>
          <p:cNvPr id="104" name="Google Shape;104;p18"/>
          <p:cNvGrpSpPr/>
          <p:nvPr/>
        </p:nvGrpSpPr>
        <p:grpSpPr>
          <a:xfrm>
            <a:off x="4233487" y="499000"/>
            <a:ext cx="677029" cy="1103729"/>
            <a:chOff x="6730350" y="2315900"/>
            <a:chExt cx="257700" cy="420100"/>
          </a:xfrm>
        </p:grpSpPr>
        <p:sp>
          <p:nvSpPr>
            <p:cNvPr id="105" name="Google Shape;105;p18"/>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06" name="Google Shape;106;p18"/>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07" name="Google Shape;107;p18"/>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08" name="Google Shape;108;p18"/>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09" name="Google Shape;109;p18"/>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110" name="Google Shape;110;p18"/>
          <p:cNvSpPr txBox="1">
            <a:spLocks noGrp="1"/>
          </p:cNvSpPr>
          <p:nvPr>
            <p:ph type="sldNum" idx="12"/>
          </p:nvPr>
        </p:nvSpPr>
        <p:spPr>
          <a:xfrm>
            <a:off x="-125" y="4593050"/>
            <a:ext cx="9144000" cy="55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a:t>
            </a:fld>
            <a:endParaRPr/>
          </a:p>
        </p:txBody>
      </p:sp>
      <p:pic>
        <p:nvPicPr>
          <p:cNvPr id="11" name="Picture 3">
            <a:extLst>
              <a:ext uri="{FF2B5EF4-FFF2-40B4-BE49-F238E27FC236}">
                <a16:creationId xmlns:a16="http://schemas.microsoft.com/office/drawing/2014/main" id="{1600EBB5-19CD-487F-8337-7BA9568818DC}"/>
              </a:ext>
            </a:extLst>
          </p:cNvPr>
          <p:cNvPicPr>
            <a:picLocks noChangeAspect="1" noChangeArrowheads="1"/>
          </p:cNvPicPr>
          <p:nvPr/>
        </p:nvPicPr>
        <p:blipFill>
          <a:blip r:embed="rId3"/>
          <a:srcRect/>
          <a:stretch>
            <a:fillRect/>
          </a:stretch>
        </p:blipFill>
        <p:spPr bwMode="auto">
          <a:xfrm>
            <a:off x="852866" y="1614842"/>
            <a:ext cx="4057650" cy="2867533"/>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C0CB9-4244-47B2-9BDF-1C23B5CB325D}"/>
              </a:ext>
            </a:extLst>
          </p:cNvPr>
          <p:cNvSpPr>
            <a:spLocks noGrp="1"/>
          </p:cNvSpPr>
          <p:nvPr>
            <p:ph type="title"/>
          </p:nvPr>
        </p:nvSpPr>
        <p:spPr/>
        <p:txBody>
          <a:bodyPr/>
          <a:lstStyle/>
          <a:p>
            <a:r>
              <a:rPr lang="en-IN" dirty="0">
                <a:solidFill>
                  <a:schemeClr val="accent2"/>
                </a:solidFill>
              </a:rPr>
              <a:t>STORY OF THE ALTAR</a:t>
            </a:r>
          </a:p>
        </p:txBody>
      </p:sp>
      <p:sp>
        <p:nvSpPr>
          <p:cNvPr id="3" name="Slide Number Placeholder 2">
            <a:extLst>
              <a:ext uri="{FF2B5EF4-FFF2-40B4-BE49-F238E27FC236}">
                <a16:creationId xmlns:a16="http://schemas.microsoft.com/office/drawing/2014/main" id="{ECADD608-1D9E-46DA-BF32-5C1C32EA7A6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a:p>
        </p:txBody>
      </p:sp>
      <p:pic>
        <p:nvPicPr>
          <p:cNvPr id="4" name="Picture 3">
            <a:extLst>
              <a:ext uri="{FF2B5EF4-FFF2-40B4-BE49-F238E27FC236}">
                <a16:creationId xmlns:a16="http://schemas.microsoft.com/office/drawing/2014/main" id="{4ECFF655-B24E-4995-8973-2D07A3A2BA1D}"/>
              </a:ext>
            </a:extLst>
          </p:cNvPr>
          <p:cNvPicPr>
            <a:picLocks noChangeAspect="1"/>
          </p:cNvPicPr>
          <p:nvPr/>
        </p:nvPicPr>
        <p:blipFill>
          <a:blip r:embed="rId2"/>
          <a:stretch>
            <a:fillRect/>
          </a:stretch>
        </p:blipFill>
        <p:spPr>
          <a:xfrm>
            <a:off x="1596894" y="636102"/>
            <a:ext cx="5950212" cy="3871296"/>
          </a:xfrm>
          <a:prstGeom prst="rect">
            <a:avLst/>
          </a:prstGeom>
        </p:spPr>
      </p:pic>
    </p:spTree>
    <p:extLst>
      <p:ext uri="{BB962C8B-B14F-4D97-AF65-F5344CB8AC3E}">
        <p14:creationId xmlns:p14="http://schemas.microsoft.com/office/powerpoint/2010/main" val="3284938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19"/>
          <p:cNvSpPr txBox="1">
            <a:spLocks noGrp="1"/>
          </p:cNvSpPr>
          <p:nvPr>
            <p:ph type="title"/>
          </p:nvPr>
        </p:nvSpPr>
        <p:spPr>
          <a:xfrm>
            <a:off x="3241650" y="99104"/>
            <a:ext cx="2660700" cy="434295"/>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dirty="0">
                <a:solidFill>
                  <a:schemeClr val="accent2"/>
                </a:solidFill>
              </a:rPr>
              <a:t>WHERE HAVE YOU SEEN SUCH SHAPES?</a:t>
            </a:r>
          </a:p>
        </p:txBody>
      </p:sp>
      <p:sp>
        <p:nvSpPr>
          <p:cNvPr id="118" name="Google Shape;118;p19"/>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a:p>
        </p:txBody>
      </p:sp>
      <p:pic>
        <p:nvPicPr>
          <p:cNvPr id="6" name="Picture 3">
            <a:extLst>
              <a:ext uri="{FF2B5EF4-FFF2-40B4-BE49-F238E27FC236}">
                <a16:creationId xmlns:a16="http://schemas.microsoft.com/office/drawing/2014/main" id="{7BE8546A-6AC4-4F2A-A0F7-1874B76C3271}"/>
              </a:ext>
            </a:extLst>
          </p:cNvPr>
          <p:cNvPicPr>
            <a:picLocks noChangeAspect="1" noChangeArrowheads="1"/>
          </p:cNvPicPr>
          <p:nvPr/>
        </p:nvPicPr>
        <p:blipFill>
          <a:blip r:embed="rId3"/>
          <a:srcRect/>
          <a:stretch>
            <a:fillRect/>
          </a:stretch>
        </p:blipFill>
        <p:spPr bwMode="auto">
          <a:xfrm>
            <a:off x="840975" y="1118765"/>
            <a:ext cx="3129045" cy="3165060"/>
          </a:xfrm>
          <a:prstGeom prst="rect">
            <a:avLst/>
          </a:prstGeom>
          <a:noFill/>
          <a:ln w="9525">
            <a:noFill/>
            <a:miter lim="800000"/>
            <a:headEnd/>
            <a:tailEnd/>
          </a:ln>
          <a:effectLst/>
        </p:spPr>
      </p:pic>
      <p:pic>
        <p:nvPicPr>
          <p:cNvPr id="9" name="Picture 2">
            <a:extLst>
              <a:ext uri="{FF2B5EF4-FFF2-40B4-BE49-F238E27FC236}">
                <a16:creationId xmlns:a16="http://schemas.microsoft.com/office/drawing/2014/main" id="{D5AC5461-C221-48B9-9975-2810F34E8DE0}"/>
              </a:ext>
            </a:extLst>
          </p:cNvPr>
          <p:cNvPicPr>
            <a:picLocks noChangeAspect="1" noChangeArrowheads="1"/>
          </p:cNvPicPr>
          <p:nvPr/>
        </p:nvPicPr>
        <p:blipFill>
          <a:blip r:embed="rId4"/>
          <a:srcRect/>
          <a:stretch>
            <a:fillRect/>
          </a:stretch>
        </p:blipFill>
        <p:spPr bwMode="auto">
          <a:xfrm>
            <a:off x="4240581" y="1118765"/>
            <a:ext cx="4379862" cy="3087475"/>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Perdita template">
  <a:themeElements>
    <a:clrScheme name="Custom 347">
      <a:dk1>
        <a:srgbClr val="434343"/>
      </a:dk1>
      <a:lt1>
        <a:srgbClr val="FFFFFF"/>
      </a:lt1>
      <a:dk2>
        <a:srgbClr val="999999"/>
      </a:dk2>
      <a:lt2>
        <a:srgbClr val="EFEFEF"/>
      </a:lt2>
      <a:accent1>
        <a:srgbClr val="FF9E00"/>
      </a:accent1>
      <a:accent2>
        <a:srgbClr val="FF6F00"/>
      </a:accent2>
      <a:accent3>
        <a:srgbClr val="8A827D"/>
      </a:accent3>
      <a:accent4>
        <a:srgbClr val="443F3D"/>
      </a:accent4>
      <a:accent5>
        <a:srgbClr val="A0BEDA"/>
      </a:accent5>
      <a:accent6>
        <a:srgbClr val="5E86AC"/>
      </a:accent6>
      <a:hlink>
        <a:srgbClr val="43434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SUDHA'S PRESENTATION (4)</Template>
  <TotalTime>39</TotalTime>
  <Words>1676</Words>
  <Application>Microsoft Office PowerPoint</Application>
  <PresentationFormat>On-screen Show (16:9)</PresentationFormat>
  <Paragraphs>228</Paragraphs>
  <Slides>47</Slides>
  <Notes>20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Verdana</vt:lpstr>
      <vt:lpstr>Droid Serif</vt:lpstr>
      <vt:lpstr>Montserrat</vt:lpstr>
      <vt:lpstr>T3Font_0</vt:lpstr>
      <vt:lpstr>Arial Black</vt:lpstr>
      <vt:lpstr>Georgia</vt:lpstr>
      <vt:lpstr>Perdita template</vt:lpstr>
      <vt:lpstr>BASIC GEOMETRICAL IDEAS WORKSHOP BY  SUDHA BALAKRISHNAN </vt:lpstr>
      <vt:lpstr>UNDERSTANDING ELEMENTARY SHAPES </vt:lpstr>
      <vt:lpstr>PowerPoint Presentation</vt:lpstr>
      <vt:lpstr>SHAPES IN NATURE</vt:lpstr>
      <vt:lpstr>PowerPoint Presentation</vt:lpstr>
      <vt:lpstr>THIS IS A RIDDLE</vt:lpstr>
      <vt:lpstr>PowerPoint Presentation</vt:lpstr>
      <vt:lpstr>STORY OF THE ALTAR</vt:lpstr>
      <vt:lpstr>WHERE HAVE YOU SEEN SUCH SHAPES?</vt:lpstr>
      <vt:lpstr>A POINT</vt:lpstr>
      <vt:lpstr>A LINE SEGMENT</vt:lpstr>
      <vt:lpstr>A LINE</vt:lpstr>
      <vt:lpstr>PowerPoint Presentation</vt:lpstr>
      <vt:lpstr>A RAY</vt:lpstr>
      <vt:lpstr>POINT TO RAY</vt:lpstr>
      <vt:lpstr>DIFFERENT TYPES OF LINES</vt:lpstr>
      <vt:lpstr>PowerPoint Presentation</vt:lpstr>
      <vt:lpstr>PowerPoint Presentation</vt:lpstr>
      <vt:lpstr>WHAT DO YOU GET?</vt:lpstr>
      <vt:lpstr>PowerPoint Presentation</vt:lpstr>
      <vt:lpstr>PowerPoint Presentation</vt:lpstr>
      <vt:lpstr>A GAME</vt:lpstr>
      <vt:lpstr>POLYGON</vt:lpstr>
      <vt:lpstr>HEXAGONS IN NATURE</vt:lpstr>
      <vt:lpstr>GEOMETRY IN TESELLATIONS </vt:lpstr>
      <vt:lpstr>ANGLES</vt:lpstr>
      <vt:lpstr>A GAME</vt:lpstr>
      <vt:lpstr>PowerPoint Presentation</vt:lpstr>
      <vt:lpstr>A CIRCLE</vt:lpstr>
      <vt:lpstr>CIRCLES IN OUR DAILY LIFE</vt:lpstr>
      <vt:lpstr>WHAT HELPED MAN TO MOVE FROM ONE PLACE TO ANOTHER?</vt:lpstr>
      <vt:lpstr>HOW IS THIS MAN ABLE TO MOVE AROUND?</vt:lpstr>
      <vt:lpstr>DO IT YOURSELF ACTIVITY</vt:lpstr>
      <vt:lpstr>PowerPoint Presentation</vt:lpstr>
      <vt:lpstr>PowerPoint Presentation</vt:lpstr>
      <vt:lpstr>SQUARE WHEEL</vt:lpstr>
      <vt:lpstr>CUBES</vt:lpstr>
      <vt:lpstr>CONES</vt:lpstr>
      <vt:lpstr>GENERATING A CONE</vt:lpstr>
      <vt:lpstr>CYLINDERS</vt:lpstr>
      <vt:lpstr>GENERATING A CYLINDER</vt:lpstr>
      <vt:lpstr>SPHERES</vt:lpstr>
      <vt:lpstr>GENERATING A SPHERE</vt:lpstr>
      <vt:lpstr>LET’S REVIEW SOME CONCEPTS</vt:lpstr>
      <vt:lpstr>GEOMETRY IS EVERYWHERE</vt:lpstr>
      <vt:lpstr>THANKS!</vt:lpstr>
      <vt:lpstr>EXTRA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GEOMETRICAL IDEAS WORKSHOP BY  SUDHA BALAKRISHNAN</dc:title>
  <dc:creator>DELL</dc:creator>
  <cp:lastModifiedBy>HEMALATHA NAGARAJAN</cp:lastModifiedBy>
  <cp:revision>9</cp:revision>
  <dcterms:created xsi:type="dcterms:W3CDTF">2021-05-10T01:49:16Z</dcterms:created>
  <dcterms:modified xsi:type="dcterms:W3CDTF">2021-05-11T04:06:55Z</dcterms:modified>
</cp:coreProperties>
</file>